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4"/>
  </p:notesMasterIdLst>
  <p:sldIdLst>
    <p:sldId id="256" r:id="rId2"/>
    <p:sldId id="297" r:id="rId3"/>
    <p:sldId id="284" r:id="rId4"/>
    <p:sldId id="296" r:id="rId5"/>
    <p:sldId id="299" r:id="rId6"/>
    <p:sldId id="298" r:id="rId7"/>
    <p:sldId id="302" r:id="rId8"/>
    <p:sldId id="303" r:id="rId9"/>
    <p:sldId id="304" r:id="rId10"/>
    <p:sldId id="290" r:id="rId11"/>
    <p:sldId id="260" r:id="rId12"/>
    <p:sldId id="29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3D0D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90" y="-1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413C9-6E16-4E4A-9EE6-9D73184A3FEC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5E4D1-062F-42AF-AE33-FFFC33CFFB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2229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2F948-BD7F-4F59-819D-F8BC24D6847F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94E0-E31B-4AFD-816D-37223ECF7E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2F948-BD7F-4F59-819D-F8BC24D6847F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94E0-E31B-4AFD-816D-37223ECF7E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2F948-BD7F-4F59-819D-F8BC24D6847F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94E0-E31B-4AFD-816D-37223ECF7E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2F948-BD7F-4F59-819D-F8BC24D6847F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94E0-E31B-4AFD-816D-37223ECF7E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2F948-BD7F-4F59-819D-F8BC24D6847F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74B94E0-E31B-4AFD-816D-37223ECF7E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2F948-BD7F-4F59-819D-F8BC24D6847F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94E0-E31B-4AFD-816D-37223ECF7E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2F948-BD7F-4F59-819D-F8BC24D6847F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94E0-E31B-4AFD-816D-37223ECF7E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2F948-BD7F-4F59-819D-F8BC24D6847F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94E0-E31B-4AFD-816D-37223ECF7E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2F948-BD7F-4F59-819D-F8BC24D6847F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94E0-E31B-4AFD-816D-37223ECF7E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2F948-BD7F-4F59-819D-F8BC24D6847F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94E0-E31B-4AFD-816D-37223ECF7E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2F948-BD7F-4F59-819D-F8BC24D6847F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94E0-E31B-4AFD-816D-37223ECF7E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0D5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E32F948-BD7F-4F59-819D-F8BC24D6847F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74B94E0-E31B-4AFD-816D-37223ECF7E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4;&#1077;&#1090;&#1089;&#1090;&#1074;&#1072;\Desktop\&#1076;&#1083;&#1103;%20&#1082;&#1086;&#1085;&#1082;&#1091;&#1088;&#1089;&#1072;&#1093;&#1072;&#1085;&#1090;&#1099;\&#1071;&#1082;&#1091;&#1090;&#1099;.%20&#1067;&#1089;&#1101;&#1093;.mp4" TargetMode="Externa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microsoft.com/office/2007/relationships/hdphoto" Target="../media/hdphoto24.wdp"/><Relationship Id="rId3" Type="http://schemas.microsoft.com/office/2007/relationships/hdphoto" Target="../media/hdphoto14.wdp"/><Relationship Id="rId7" Type="http://schemas.microsoft.com/office/2007/relationships/hdphoto" Target="../media/hdphoto17.wdp"/><Relationship Id="rId12" Type="http://schemas.openxmlformats.org/officeDocument/2006/relationships/image" Target="../media/image37.jpeg"/><Relationship Id="rId17" Type="http://schemas.microsoft.com/office/2007/relationships/hdphoto" Target="../media/hdphoto20.wdp"/><Relationship Id="rId2" Type="http://schemas.openxmlformats.org/officeDocument/2006/relationships/image" Target="../media/image32.jpeg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microsoft.com/office/2007/relationships/hdphoto" Target="../media/hdphoto23.wdp"/><Relationship Id="rId5" Type="http://schemas.microsoft.com/office/2007/relationships/hdphoto" Target="../media/hdphoto15.wdp"/><Relationship Id="rId15" Type="http://schemas.microsoft.com/office/2007/relationships/hdphoto" Target="../media/hdphoto25.wdp"/><Relationship Id="rId10" Type="http://schemas.openxmlformats.org/officeDocument/2006/relationships/image" Target="../media/image36.jpeg"/><Relationship Id="rId4" Type="http://schemas.openxmlformats.org/officeDocument/2006/relationships/image" Target="../media/image33.jpeg"/><Relationship Id="rId9" Type="http://schemas.microsoft.com/office/2007/relationships/hdphoto" Target="../media/hdphoto22.wdp"/><Relationship Id="rId1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jpeg"/><Relationship Id="rId4" Type="http://schemas.microsoft.com/office/2007/relationships/hdphoto" Target="../media/hdphoto2.wdp"/><Relationship Id="rId9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5" Type="http://schemas.openxmlformats.org/officeDocument/2006/relationships/image" Target="../media/image11.jpeg"/><Relationship Id="rId4" Type="http://schemas.microsoft.com/office/2007/relationships/hdphoto" Target="../media/hdphoto5.wdp"/><Relationship Id="rId9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PRIVATE\AVCHD\BDMV\STREAM\00544.MTS" TargetMode="Externa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PRIVATE\AVCHD\BDMV\STREAM\00545.MTS" TargetMode="Externa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8800" b="1" i="1" dirty="0" smtClean="0">
                <a:solidFill>
                  <a:srgbClr val="FF0000"/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8800" b="1" i="1" dirty="0" smtClean="0">
                <a:solidFill>
                  <a:srgbClr val="FF0000"/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</a:br>
            <a:r>
              <a:rPr lang="ru-RU" sz="8800" b="1" i="1" dirty="0" smtClean="0">
                <a:solidFill>
                  <a:srgbClr val="FF0000"/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8800" b="1" i="1" dirty="0" smtClean="0">
                <a:solidFill>
                  <a:srgbClr val="FF0000"/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</a:br>
            <a:r>
              <a:rPr lang="ru-RU" sz="8800" b="1" i="1" dirty="0" smtClean="0">
                <a:solidFill>
                  <a:srgbClr val="FF0000"/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8800" b="1" i="1" dirty="0" smtClean="0">
                <a:solidFill>
                  <a:srgbClr val="FF0000"/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</a:br>
            <a:r>
              <a:rPr lang="ru-RU" sz="8800" b="1" i="1" dirty="0" smtClean="0">
                <a:solidFill>
                  <a:srgbClr val="FF0000"/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8800" b="1" i="1" dirty="0" smtClean="0">
                <a:solidFill>
                  <a:srgbClr val="FF0000"/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</a:br>
            <a:r>
              <a:rPr lang="ru-RU" sz="3200" b="1" i="1" dirty="0" smtClean="0">
                <a:solidFill>
                  <a:srgbClr val="FFFF00"/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  <a:t>Якутский </a:t>
            </a:r>
            <a:br>
              <a:rPr lang="ru-RU" sz="3200" b="1" i="1" dirty="0" smtClean="0">
                <a:solidFill>
                  <a:srgbClr val="FFFF00"/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</a:br>
            <a:r>
              <a:rPr lang="ru-RU" sz="3200" b="1" i="1" dirty="0" smtClean="0">
                <a:solidFill>
                  <a:srgbClr val="FFFF00"/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  <a:t>праздник «</a:t>
            </a:r>
            <a:r>
              <a:rPr lang="ru-RU" sz="3200" i="1" dirty="0" err="1" smtClean="0">
                <a:solidFill>
                  <a:srgbClr val="FFFF00"/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  <a:t>Ы</a:t>
            </a:r>
            <a:r>
              <a:rPr lang="ru-RU" sz="3200" b="1" i="1" dirty="0" err="1" smtClean="0">
                <a:solidFill>
                  <a:srgbClr val="FFFF00"/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  <a:t>сыАх</a:t>
            </a:r>
            <a:r>
              <a:rPr lang="ru-RU" sz="3200" b="1" i="1" dirty="0" smtClean="0">
                <a:solidFill>
                  <a:srgbClr val="FFFF00"/>
                </a:solidFill>
                <a:latin typeface="Bookman Old Style" pitchFamily="18" charset="0"/>
                <a:ea typeface="Verdana" pitchFamily="34" charset="0"/>
                <a:cs typeface="Verdana" pitchFamily="34" charset="0"/>
              </a:rPr>
              <a:t>»</a:t>
            </a:r>
            <a:endParaRPr lang="ru-RU" sz="3200" b="1" i="1" dirty="0">
              <a:solidFill>
                <a:srgbClr val="FFFF00"/>
              </a:solidFill>
              <a:latin typeface="Bookman Old Style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etr_Ogotoev_-_Igra_na_homuse_[peredayru]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23528" y="62484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Детства\Desktop\для конкурсаханты\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45224"/>
            <a:ext cx="9144000" cy="1412776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11560" y="398536"/>
            <a:ext cx="75608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АВТОНОМНОЕ ДОШКОЛЬНОЕ ОБРАЗОВАТЕЛЬНОЕ УЧРЕЖДЕНИЕ ДЕТСКИЙ САД № 53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920" y="4221088"/>
            <a:ext cx="50769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Подготовительная к школе группа « Астронавты»</a:t>
            </a:r>
          </a:p>
          <a:p>
            <a:r>
              <a:rPr lang="ru-RU" dirty="0" smtClean="0"/>
              <a:t>Педагог: Долгополова Елена Александровна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" name="Picture 3" descr="F:\= Планета Детства = стиль\Логотип\PlanetaDetstva_logo(03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7891" y="260648"/>
            <a:ext cx="2333429" cy="165096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733256"/>
            <a:ext cx="8964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solidFill>
                  <a:schemeClr val="bg1"/>
                </a:solidFill>
              </a:rPr>
              <a:t>Ысыах</a:t>
            </a:r>
            <a:r>
              <a:rPr lang="ru-RU" sz="1400" b="1" dirty="0" smtClean="0">
                <a:solidFill>
                  <a:schemeClr val="bg1"/>
                </a:solidFill>
              </a:rPr>
              <a:t> как календарный праздник был неразрывно связан с традиционно-хозяйственной деятельностью якутов. У якутов сохранилась древняя традиция, характерная для скотоводческих народов, делить год на две половины: зимнего (осень-зима) и летнего (весна-лето). Существования своеобразной границы между старым и новым, прошлым и будущим носило свое выражение в якутском </a:t>
            </a:r>
            <a:r>
              <a:rPr lang="ru-RU" sz="1400" b="1" dirty="0" err="1" smtClean="0">
                <a:solidFill>
                  <a:schemeClr val="bg1"/>
                </a:solidFill>
              </a:rPr>
              <a:t>Ысыахе</a:t>
            </a:r>
            <a:r>
              <a:rPr lang="ru-RU" sz="1400" b="1" dirty="0" smtClean="0">
                <a:solidFill>
                  <a:schemeClr val="bg1"/>
                </a:solidFill>
              </a:rPr>
              <a:t>.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9" name="Якуты. Ысэх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259632" y="836712"/>
            <a:ext cx="6552728" cy="49145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870652" y="260648"/>
            <a:ext cx="5330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Bookman Old Style" pitchFamily="18" charset="0"/>
              </a:rPr>
              <a:t>И вот наша история о празднике </a:t>
            </a:r>
            <a:r>
              <a:rPr lang="ru-RU" b="1" dirty="0" err="1" smtClean="0">
                <a:solidFill>
                  <a:schemeClr val="bg1"/>
                </a:solidFill>
                <a:latin typeface="Bookman Old Style" pitchFamily="18" charset="0"/>
              </a:rPr>
              <a:t>Ысыах</a:t>
            </a:r>
            <a:endParaRPr lang="ru-RU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2" name="Picture 3" descr="F:\= Планета Детства = стиль\Логотип\PlanetaDetstva_logo(0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0571" y="0"/>
            <a:ext cx="2333429" cy="165096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Изображение\Изображение 09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6660232" y="5085184"/>
            <a:ext cx="1944216" cy="15019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Изображение\Изображение 08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3491880" y="2924944"/>
            <a:ext cx="2376264" cy="1693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Мама\Downloads\9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5157192"/>
            <a:ext cx="2544599" cy="1424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Изображение\Изображение 090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996952"/>
            <a:ext cx="2448273" cy="1836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3" descr="E:\Изображение\Изображение 037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52598" y="5241541"/>
            <a:ext cx="1847429" cy="1385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2" descr="E:\Изображение\Изображение 062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2996952"/>
            <a:ext cx="2520280" cy="1890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3" descr="E:\Изображение\Изображение 029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2825478" cy="2268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2" descr="E:\Изображение\Изображение 038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190381" y="586483"/>
            <a:ext cx="2606681" cy="19550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3275856" y="40466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Современная Якутия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11560" y="5373216"/>
            <a:ext cx="7524328" cy="1040979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8800" b="1" i="1" dirty="0" smtClean="0">
                <a:solidFill>
                  <a:srgbClr val="FF0000"/>
                </a:solidFill>
                <a:latin typeface="Georgia" pitchFamily="18" charset="0"/>
              </a:rPr>
              <a:t>Спасибо за внимание!</a:t>
            </a:r>
            <a:endParaRPr lang="ru-RU" sz="88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056" y="631861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Играет на хомусе Петр  Оготоев</a:t>
            </a:r>
            <a:endParaRPr lang="ru-RU" dirty="0"/>
          </a:p>
        </p:txBody>
      </p:sp>
      <p:pic>
        <p:nvPicPr>
          <p:cNvPr id="2049" name="Picture 1" descr="C:\Users\Детства\Desktop\для конкурсаханты\XMBR62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92696"/>
            <a:ext cx="6065573" cy="45491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Users\Детства\Desktop\для конкурсаханты\img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8160113" cy="61200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/>
            <a:r>
              <a:rPr lang="ru-RU" dirty="0" smtClean="0"/>
              <a:t>История праздника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1268760"/>
            <a:ext cx="49320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Каждый народ имеет старинные традиционные праздники, которые бережно передаются из поколения в поколение. У народа САХА это ЫСЫАХ. Якутский </a:t>
            </a:r>
            <a:r>
              <a:rPr lang="ru-RU" b="1" dirty="0" err="1" smtClean="0">
                <a:solidFill>
                  <a:schemeClr val="bg1"/>
                </a:solidFill>
              </a:rPr>
              <a:t>Ысыах</a:t>
            </a:r>
            <a:r>
              <a:rPr lang="ru-RU" b="1" dirty="0" smtClean="0">
                <a:solidFill>
                  <a:schemeClr val="bg1"/>
                </a:solidFill>
              </a:rPr>
              <a:t> связан с культом солнечного божества, с культом плодородия. 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Ысыах</a:t>
            </a:r>
            <a:r>
              <a:rPr lang="ru-RU" b="1" dirty="0" smtClean="0">
                <a:solidFill>
                  <a:schemeClr val="bg1"/>
                </a:solidFill>
              </a:rPr>
              <a:t> - это типичный культовый праздник возрождения природы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Мама\Downloads\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03648" y="3501008"/>
            <a:ext cx="1138878" cy="1715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2" descr="C:\Users\Мама\Downloads\1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3933056"/>
            <a:ext cx="1925798" cy="1255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2" descr="C:\Users\Мама\Downloads\19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3717032"/>
            <a:ext cx="2556164" cy="1744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softEdge rad="63500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3" descr="F:\= Планета Детства = стиль\Логотип\PlanetaDetstva_logo(03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7891" y="260648"/>
            <a:ext cx="2333429" cy="165096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704" y="611052"/>
            <a:ext cx="8077744" cy="605830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3635896" y="1196752"/>
            <a:ext cx="4032448" cy="295232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Bookman Old Style" pitchFamily="18" charset="0"/>
              </a:rPr>
              <a:t>Первые сведения о весеннем празднике можно встретить уже в записях голландского путешественника И.Плеса, проезжавшего через Сибирь в Китай в конце 17 века. Он, в частности, отмечал, что у якутов в году всего лишь один праздник, который они справляют весной с большой торжественностью: разводят костры и поддерживают их пока длится праздник, в большом количестве приготовляют кумыс, который используют для возлиянии, также всех гостей праздника угощали этим действительно    богатырским напитком.</a:t>
            </a:r>
          </a:p>
          <a:p>
            <a:endParaRPr lang="ru-RU" dirty="0">
              <a:latin typeface="Bookman Old Style" pitchFamily="18" charset="0"/>
            </a:endParaRPr>
          </a:p>
        </p:txBody>
      </p:sp>
      <p:pic>
        <p:nvPicPr>
          <p:cNvPr id="6" name="Picture 2" descr="C:\Users\Мама\Downloads\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3429000"/>
            <a:ext cx="2664296" cy="1787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2" descr="C:\Users\Мама\Downloads\25_resiz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4077072"/>
            <a:ext cx="1908470" cy="12757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2" descr="C:\Users\Мама\Downloads\2_resiz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4797152"/>
            <a:ext cx="2491341" cy="16651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3" descr="F:\= Планета Детства = стиль\Логотип\PlanetaDetstva_logo(03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7891" y="260648"/>
            <a:ext cx="2333429" cy="165096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283152" cy="77968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Вперед нас ждет  путешествие в Этнопарк</a:t>
            </a:r>
            <a:endParaRPr lang="ru-RU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5361" name="Picture 1" descr="C:\Users\Детства\Desktop\для конкурсаханты\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13130"/>
            <a:ext cx="6984776" cy="52385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4" descr="S292000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3501008"/>
            <a:ext cx="2211785" cy="14745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Содержимое 6" descr="S2920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4509120"/>
            <a:ext cx="2890664" cy="19271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Содержимое 9" descr="S2920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4653136"/>
            <a:ext cx="2427809" cy="1618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3995936" y="1844824"/>
            <a:ext cx="34629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 В один прекрасный осенний день мы вместе с родителями отправились в большое путешествие по Земле уральской…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Picture 3" descr="F:\= Планета Детства = стиль\Логотип\PlanetaDetstva_logo(03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116632"/>
            <a:ext cx="2333429" cy="1650961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138005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499176" cy="63567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Открытие больших и маленьких секретов предков…</a:t>
            </a:r>
            <a:endParaRPr lang="ru-RU" sz="2400" b="1" dirty="0"/>
          </a:p>
        </p:txBody>
      </p:sp>
      <p:pic>
        <p:nvPicPr>
          <p:cNvPr id="107522" name="Picture 2" descr="C:\Users\Детства\Desktop\для конкурсаханты\slide_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1" y="1052735"/>
            <a:ext cx="7992071" cy="56340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11" descr="S292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3356992"/>
            <a:ext cx="2484276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13" descr="S29200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2924944"/>
            <a:ext cx="2751845" cy="1834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 rot="10800000" flipV="1">
            <a:off x="3779912" y="1340768"/>
            <a:ext cx="3384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Нас встречали ученые из </a:t>
            </a:r>
            <a:r>
              <a:rPr lang="ru-RU" dirty="0" err="1" smtClean="0">
                <a:solidFill>
                  <a:schemeClr val="bg1"/>
                </a:solidFill>
              </a:rPr>
              <a:t>УрФУ</a:t>
            </a:r>
            <a:r>
              <a:rPr lang="ru-RU" dirty="0" smtClean="0">
                <a:solidFill>
                  <a:schemeClr val="bg1"/>
                </a:solidFill>
              </a:rPr>
              <a:t> , которые поведали , много интересных историй о народах не только Урала , но и России.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Детства\Desktop\для конкурсаханты\imgbig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5373216"/>
            <a:ext cx="1811377" cy="125890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Содержимое 17" descr="S29200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4365104"/>
            <a:ext cx="2751845" cy="1834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3" descr="F:\= Планета Детства = стиль\Логотип\PlanetaDetstva_logo(0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10571" y="116632"/>
            <a:ext cx="2333429" cy="165096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Users\Детства\Desktop\для конкурсаханты\img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8003232" cy="60024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56366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Много интересного и необычного..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6" name="Содержимое 21" descr="S2920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3140968"/>
            <a:ext cx="2103773" cy="1402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23" descr="S29200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013176"/>
            <a:ext cx="2391805" cy="1594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3" descr="F:\= Планета Детства = стиль\Логотип\PlanetaDetstva_logo(0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16632"/>
            <a:ext cx="2333429" cy="165096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Содержимое 31" descr="S29200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581128"/>
            <a:ext cx="2591396" cy="1727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Содержимое 4" descr="S292013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1700808"/>
            <a:ext cx="3615941" cy="2410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Содержимое 6" descr="S292013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9872" y="3933056"/>
            <a:ext cx="2103773" cy="1402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= Планета Детства = стиль\Логотип\PlanetaDetstva_logo(0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0571" y="0"/>
            <a:ext cx="2333429" cy="165096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3" name="Заголовок 3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85010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Мастер –классы вместе мамой… ЭТО здорово!!!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5" name="00544.MTS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39552" y="1340768"/>
            <a:ext cx="7508471" cy="5328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Вместе ставим вместе сказки.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00545.MTS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124744"/>
            <a:ext cx="8320922" cy="55446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F:\= Планета Детства = стиль\Логотип\PlanetaDetstva_logo(0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0571" y="0"/>
            <a:ext cx="2333429" cy="165096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Главный урок –доброты и </a:t>
            </a:r>
            <a:r>
              <a:rPr lang="ru-RU" dirty="0" err="1" smtClean="0"/>
              <a:t>состраждания</a:t>
            </a:r>
            <a:endParaRPr lang="ru-RU" dirty="0"/>
          </a:p>
        </p:txBody>
      </p:sp>
      <p:pic>
        <p:nvPicPr>
          <p:cNvPr id="6" name="Содержимое 5" descr="S29201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35896" y="2060848"/>
            <a:ext cx="5075672" cy="3383781"/>
          </a:xfrm>
        </p:spPr>
      </p:pic>
      <p:pic>
        <p:nvPicPr>
          <p:cNvPr id="7" name="Содержимое 3" descr="S29201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484784"/>
            <a:ext cx="3139017" cy="47085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51920" y="5733256"/>
            <a:ext cx="4824536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Двое  маленьких подброшенных в </a:t>
            </a:r>
            <a:r>
              <a:rPr lang="ru-RU" b="1" dirty="0" err="1" smtClean="0">
                <a:solidFill>
                  <a:srgbClr val="FFFF00"/>
                </a:solidFill>
              </a:rPr>
              <a:t>этнопарк</a:t>
            </a:r>
            <a:r>
              <a:rPr lang="ru-RU" b="1" dirty="0" smtClean="0">
                <a:solidFill>
                  <a:srgbClr val="FFFF00"/>
                </a:solidFill>
              </a:rPr>
              <a:t> котят нашли себе новых ХОЗЯЕВ.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298</Words>
  <Application>Microsoft Office PowerPoint</Application>
  <PresentationFormat>Экран (4:3)</PresentationFormat>
  <Paragraphs>21</Paragraphs>
  <Slides>12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Апекс</vt:lpstr>
      <vt:lpstr>    Якутский  праздник «ЫсыАх»</vt:lpstr>
      <vt:lpstr>История праздника</vt:lpstr>
      <vt:lpstr>Слайд 3</vt:lpstr>
      <vt:lpstr>Вперед нас ждет  путешествие в Этнопарк</vt:lpstr>
      <vt:lpstr>Открытие больших и маленьких секретов предков…</vt:lpstr>
      <vt:lpstr>Много интересного и необычного..</vt:lpstr>
      <vt:lpstr>Мастер –классы вместе мамой… ЭТО здорово!!!</vt:lpstr>
      <vt:lpstr>Вместе ставим вместе сказки.</vt:lpstr>
      <vt:lpstr>Главный урок –доброты и состраждания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Мама</dc:creator>
  <cp:lastModifiedBy>Детства Планета</cp:lastModifiedBy>
  <cp:revision>48</cp:revision>
  <dcterms:created xsi:type="dcterms:W3CDTF">2011-11-18T06:24:11Z</dcterms:created>
  <dcterms:modified xsi:type="dcterms:W3CDTF">2018-10-21T16:03:42Z</dcterms:modified>
</cp:coreProperties>
</file>