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98" r:id="rId2"/>
    <p:sldId id="347" r:id="rId3"/>
    <p:sldId id="349" r:id="rId4"/>
    <p:sldId id="319" r:id="rId5"/>
    <p:sldId id="320" r:id="rId6"/>
    <p:sldId id="306" r:id="rId7"/>
    <p:sldId id="350" r:id="rId8"/>
    <p:sldId id="307" r:id="rId9"/>
    <p:sldId id="351" r:id="rId10"/>
    <p:sldId id="308" r:id="rId11"/>
    <p:sldId id="309" r:id="rId12"/>
    <p:sldId id="310" r:id="rId13"/>
    <p:sldId id="312" r:id="rId14"/>
    <p:sldId id="321" r:id="rId15"/>
    <p:sldId id="352" r:id="rId16"/>
    <p:sldId id="353" r:id="rId17"/>
    <p:sldId id="322" r:id="rId18"/>
    <p:sldId id="323" r:id="rId19"/>
    <p:sldId id="326" r:id="rId20"/>
    <p:sldId id="329" r:id="rId21"/>
    <p:sldId id="330" r:id="rId22"/>
    <p:sldId id="337" r:id="rId23"/>
    <p:sldId id="339" r:id="rId24"/>
    <p:sldId id="340" r:id="rId25"/>
    <p:sldId id="390" r:id="rId26"/>
    <p:sldId id="356" r:id="rId27"/>
    <p:sldId id="362" r:id="rId28"/>
    <p:sldId id="361" r:id="rId29"/>
    <p:sldId id="360" r:id="rId30"/>
    <p:sldId id="359" r:id="rId31"/>
    <p:sldId id="391" r:id="rId32"/>
    <p:sldId id="358" r:id="rId33"/>
    <p:sldId id="357" r:id="rId34"/>
    <p:sldId id="366" r:id="rId35"/>
    <p:sldId id="367" r:id="rId36"/>
    <p:sldId id="388" r:id="rId37"/>
    <p:sldId id="365" r:id="rId38"/>
    <p:sldId id="364" r:id="rId39"/>
    <p:sldId id="363" r:id="rId40"/>
    <p:sldId id="373" r:id="rId41"/>
    <p:sldId id="378" r:id="rId42"/>
    <p:sldId id="374" r:id="rId43"/>
    <p:sldId id="375" r:id="rId44"/>
    <p:sldId id="376" r:id="rId45"/>
    <p:sldId id="392" r:id="rId46"/>
    <p:sldId id="368" r:id="rId47"/>
    <p:sldId id="393" r:id="rId48"/>
    <p:sldId id="369" r:id="rId49"/>
    <p:sldId id="387" r:id="rId50"/>
    <p:sldId id="386" r:id="rId51"/>
    <p:sldId id="372" r:id="rId52"/>
    <p:sldId id="371" r:id="rId53"/>
    <p:sldId id="370" r:id="rId54"/>
    <p:sldId id="389" r:id="rId55"/>
    <p:sldId id="346" r:id="rId56"/>
    <p:sldId id="35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A74E-63B3-4DD1-8416-3078C1293D08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B5AD-52BD-4311-A15F-494FA6471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02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107EC2-4B88-418F-BEA1-D3D708E5A7E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B5AD-52BD-4311-A15F-494FA64710A0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282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91D6-7CD0-4A93-AEDC-D642FE3B9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228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1" name="WordArt 9"/>
          <p:cNvSpPr>
            <a:spLocks noChangeArrowheads="1" noChangeShapeType="1" noTextEdit="1"/>
          </p:cNvSpPr>
          <p:nvPr/>
        </p:nvSpPr>
        <p:spPr bwMode="auto">
          <a:xfrm rot="301296">
            <a:off x="2907900" y="422293"/>
            <a:ext cx="5413375" cy="170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5497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Добрый 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05497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вечер!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105497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8603" name="Picture 11" descr="1193496288_karlson_mobilers_ru_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988840"/>
            <a:ext cx="4838700" cy="42005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8719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143625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</a:rPr>
              <a:t>        Мышление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358063" cy="5076056"/>
          </a:xfrm>
        </p:spPr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</a:rPr>
              <a:t>К семи годам ребёнок должен: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Объединять предметы в группы по определённым признакам.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Находить закономерность в построении ряда предметов.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Выделять предмет, не подходящий к общим признакам.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Уметь выстроить последовательность событий и составлять связный рассказ по картинкам.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Решать логические задачи.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Сравнивать предметы друг с другом, находить сходства и различия между ними.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866115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5000625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rgbClr val="C00000"/>
                </a:solidFill>
              </a:rPr>
              <a:t>Восприятие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429625" cy="4714875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rgbClr val="0070C0"/>
                </a:solidFill>
              </a:rPr>
              <a:t>К семи годам ребёнок должен: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Различать цвет и форму предмета.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По силуэту или незначительным деталям определять предмет и различать его по величине, форме, удалённости и пр.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Использовать в речи многообразные обозначения пространственных отношений (вниз, направо, налево, на другую сторону).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Ориентироваться во времени суток, оценивать разные промежутки времени (неделя, месяц, время года, часы).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871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Воображение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7416824" cy="532859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Воображение развивается и формируется в течение всей жизни.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	Благодаря воображению дети превращают обыденную жизнь в игру. </a:t>
            </a:r>
            <a:r>
              <a:rPr lang="ru-RU" sz="2400" b="1" i="1" dirty="0" smtClean="0">
                <a:solidFill>
                  <a:schemeClr val="tx1"/>
                </a:solidFill>
              </a:rPr>
              <a:t>Фантазия</a:t>
            </a:r>
            <a:r>
              <a:rPr lang="ru-RU" sz="2400" b="1" i="1" dirty="0" smtClean="0">
                <a:solidFill>
                  <a:srgbClr val="FF0000"/>
                </a:solidFill>
              </a:rPr>
              <a:t> ребёнка наиболее полно проявляется в соответствующих видах творческой деятельности и свидетельствует о наличии у ребёнка задатков к ним.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</a:rPr>
              <a:t>	</a:t>
            </a:r>
            <a:r>
              <a:rPr lang="ru-RU" sz="2400" b="1" i="1" dirty="0" smtClean="0">
                <a:solidFill>
                  <a:schemeClr val="tx1"/>
                </a:solidFill>
              </a:rPr>
              <a:t>Одним из проявлений воображения является мечта</a:t>
            </a:r>
            <a:r>
              <a:rPr lang="ru-RU" sz="2400" b="1" i="1" dirty="0" smtClean="0">
                <a:solidFill>
                  <a:srgbClr val="FF0000"/>
                </a:solidFill>
              </a:rPr>
              <a:t>. Важно, чтобы мечта вызывала у ребёнка стремление к достижению реальной и желаемой цели с помощью собственных усилий.</a:t>
            </a:r>
          </a:p>
          <a:p>
            <a:pPr algn="just"/>
            <a:endParaRPr lang="ru-RU" b="1" i="1" dirty="0" smtClean="0">
              <a:solidFill>
                <a:schemeClr val="tx1"/>
              </a:solidFill>
            </a:endParaRPr>
          </a:p>
          <a:p>
            <a:pPr algn="just"/>
            <a:endParaRPr lang="ru-RU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6852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6115050" cy="5768975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400" b="1" dirty="0" smtClean="0"/>
              <a:t>Говоря о психологической готовности важно отметить </a:t>
            </a:r>
            <a:r>
              <a:rPr lang="ru-RU" sz="2800" b="1" dirty="0" smtClean="0">
                <a:solidFill>
                  <a:srgbClr val="C00000"/>
                </a:solidFill>
              </a:rPr>
              <a:t>отношение ребенка со сверстниками.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2400" dirty="0" smtClean="0"/>
              <a:t> Должны быть развиты такие качества личности, которые помогли бы общаться и взаимодействовать со сверстниками, уступать в одних обстоятельствах и не уступать в других. </a:t>
            </a:r>
          </a:p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Каждый ребенок должен уметь быть членом детского общества и совместно действовать с другими детьми.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23555" name="Picture 2" descr="D:\Мои документы\Картинки и открытки\Готовы ли к школе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96952"/>
            <a:ext cx="2214563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516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29500" cy="85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700" i="1" dirty="0" smtClean="0">
                <a:solidFill>
                  <a:srgbClr val="C00000"/>
                </a:solidFill>
              </a:rPr>
              <a:t>Интеллектуальная</a:t>
            </a:r>
            <a:r>
              <a:rPr lang="ru-RU" sz="2400" i="1" dirty="0" smtClean="0">
                <a:solidFill>
                  <a:srgbClr val="C00000"/>
                </a:solidFill>
              </a:rPr>
              <a:t> готовность - это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143375" y="1571625"/>
            <a:ext cx="4429125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Ориентировка ребенка в окружающем.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Запас знаний, усвоенных в системе.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Желание узнавать новое, любознательность.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образных представлений.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Развитие речи и мышления в соответствии с возрастной нормой.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Смысловое запоминание.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4" name="Содержимое 6" descr="1221463800_0lik_ru_otr_0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43063"/>
            <a:ext cx="3371850" cy="4572000"/>
          </a:xfrm>
          <a:solidFill>
            <a:srgbClr val="F3EADE"/>
          </a:solidFill>
        </p:spPr>
      </p:pic>
    </p:spTree>
    <p:extLst>
      <p:ext uri="{BB962C8B-B14F-4D97-AF65-F5344CB8AC3E}">
        <p14:creationId xmlns="" xmlns:p14="http://schemas.microsoft.com/office/powerpoint/2010/main" val="3456445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 поступлении в школу детям дают задачку: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84784"/>
            <a:ext cx="7499176" cy="5573216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/>
              <a:t>КОРОВА - 2</a:t>
            </a:r>
          </a:p>
          <a:p>
            <a:r>
              <a:rPr lang="ru-RU" dirty="0"/>
              <a:t> ОВЦА - 2</a:t>
            </a:r>
          </a:p>
          <a:p>
            <a:r>
              <a:rPr lang="ru-RU" dirty="0"/>
              <a:t> СВИНЬЯ - 3</a:t>
            </a:r>
          </a:p>
          <a:p>
            <a:r>
              <a:rPr lang="ru-RU" dirty="0"/>
              <a:t> СОБАКА - 3</a:t>
            </a:r>
          </a:p>
          <a:p>
            <a:r>
              <a:rPr lang="ru-RU" dirty="0"/>
              <a:t> КОШКА - 3</a:t>
            </a:r>
          </a:p>
          <a:p>
            <a:r>
              <a:rPr lang="ru-RU" dirty="0"/>
              <a:t> УТКА - 3</a:t>
            </a:r>
          </a:p>
          <a:p>
            <a:r>
              <a:rPr lang="ru-RU" dirty="0"/>
              <a:t> КУКУШКА - 4</a:t>
            </a:r>
          </a:p>
          <a:p>
            <a:r>
              <a:rPr lang="ru-RU" dirty="0"/>
              <a:t> ЛОШАДЬ - 5</a:t>
            </a:r>
          </a:p>
          <a:p>
            <a:r>
              <a:rPr lang="ru-RU" dirty="0"/>
              <a:t> ПЕТУХ - 8</a:t>
            </a:r>
          </a:p>
          <a:p>
            <a:endParaRPr lang="ru-RU" dirty="0"/>
          </a:p>
          <a:p>
            <a:r>
              <a:rPr lang="ru-RU" dirty="0"/>
              <a:t>Что тогда ОСЛИК?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70072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КОРОВА - </a:t>
            </a:r>
            <a:r>
              <a:rPr lang="ru-RU" dirty="0" err="1"/>
              <a:t>му</a:t>
            </a:r>
            <a:endParaRPr lang="ru-RU" dirty="0"/>
          </a:p>
          <a:p>
            <a:r>
              <a:rPr lang="ru-RU" dirty="0"/>
              <a:t> ОВЦА - </a:t>
            </a:r>
            <a:r>
              <a:rPr lang="ru-RU" dirty="0" err="1"/>
              <a:t>бе</a:t>
            </a:r>
            <a:endParaRPr lang="ru-RU" dirty="0"/>
          </a:p>
          <a:p>
            <a:r>
              <a:rPr lang="ru-RU" dirty="0"/>
              <a:t> СВИНЬЯ - хрю</a:t>
            </a:r>
          </a:p>
          <a:p>
            <a:r>
              <a:rPr lang="ru-RU" dirty="0"/>
              <a:t> СОБАКА - гав</a:t>
            </a:r>
          </a:p>
          <a:p>
            <a:r>
              <a:rPr lang="ru-RU" dirty="0"/>
              <a:t> КОШКА - мяу</a:t>
            </a:r>
          </a:p>
          <a:p>
            <a:r>
              <a:rPr lang="ru-RU" dirty="0"/>
              <a:t> УТКА - кря</a:t>
            </a:r>
          </a:p>
          <a:p>
            <a:r>
              <a:rPr lang="ru-RU" dirty="0"/>
              <a:t> КУКУШКА - куку</a:t>
            </a:r>
          </a:p>
          <a:p>
            <a:r>
              <a:rPr lang="ru-RU" dirty="0"/>
              <a:t> ЛОШАДЬ - </a:t>
            </a:r>
            <a:r>
              <a:rPr lang="ru-RU" dirty="0" err="1"/>
              <a:t>игого</a:t>
            </a:r>
            <a:endParaRPr lang="ru-RU" dirty="0"/>
          </a:p>
          <a:p>
            <a:r>
              <a:rPr lang="ru-RU" dirty="0"/>
              <a:t> ПЕТУХ - кукареку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ОСЛИК – </a:t>
            </a:r>
            <a:r>
              <a:rPr lang="ru-RU" dirty="0" err="1" smtClean="0"/>
              <a:t>иа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Ответ: 2. Посчитайте количество букв в звуках, издаваемых животными.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2186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643812" cy="10001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0000"/>
                </a:solidFill>
              </a:rPr>
              <a:t>Мотивационная    готовность - это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000250"/>
            <a:ext cx="4714875" cy="37861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rgbClr val="C00000"/>
                </a:solidFill>
              </a:rPr>
              <a:t>Наличие у ребенка познавательных интересов: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любит книги;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любит решать задачки и кроссворды и др. интеллектуальные задания;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любознателен;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 задает много вопросов.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</p:txBody>
      </p:sp>
      <p:pic>
        <p:nvPicPr>
          <p:cNvPr id="11268" name="Содержимое 4" descr="1222791427_c410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1785938"/>
            <a:ext cx="3333750" cy="4500562"/>
          </a:xfrm>
        </p:spPr>
      </p:pic>
    </p:spTree>
    <p:extLst>
      <p:ext uri="{BB962C8B-B14F-4D97-AF65-F5344CB8AC3E}">
        <p14:creationId xmlns="" xmlns:p14="http://schemas.microsoft.com/office/powerpoint/2010/main" val="7138993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884368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Признаки познавательной активности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785938"/>
            <a:ext cx="4286250" cy="4500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Ребенок занимается умственной деятельностью.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Предпочитает сам найти ответ на загадку, вопрос.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Просит почитать книги, дослушивает до конца.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Положительно относится к занятиям, связанными с умственным напряжением.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Часто задает вопросы, в т.ч. вопросы-цепочки.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Дожидается ответа на поставленный вопрос.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2292" name="Содержимое 4" descr="1220501215_umen.gif"/>
          <p:cNvPicPr>
            <a:picLocks noGrp="1" noChangeAspect="1"/>
          </p:cNvPicPr>
          <p:nvPr>
            <p:ph sz="half" idx="2"/>
          </p:nvPr>
        </p:nvPicPr>
        <p:blipFill>
          <a:blip r:embed="rId3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000250"/>
            <a:ext cx="3681412" cy="3929063"/>
          </a:xfrm>
        </p:spPr>
      </p:pic>
    </p:spTree>
    <p:extLst>
      <p:ext uri="{BB962C8B-B14F-4D97-AF65-F5344CB8AC3E}">
        <p14:creationId xmlns="" xmlns:p14="http://schemas.microsoft.com/office/powerpoint/2010/main" val="119018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926387" cy="15001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sz="2800" dirty="0" smtClean="0">
                <a:solidFill>
                  <a:srgbClr val="FF0000"/>
                </a:solidFill>
              </a:rPr>
              <a:t>Волевая готовность означает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умение сдерживать  и контролировать поведение, а так  же: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571750"/>
            <a:ext cx="5214937" cy="37147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сознательно подчинять свои действия правилу.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ориентироваться на заданную систему требований.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Умение внимательно слушать говорящего и точно выполнять задания.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15364" name="Рисунок 3" descr="1222791425_c41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428875"/>
            <a:ext cx="2419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574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Тема родительского собрания: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ГОТОВНОСТЬ РЕБЕНКА К ШКОЛЕ: ступенька </a:t>
            </a:r>
            <a:r>
              <a:rPr lang="ru-RU" b="1" i="1" smtClean="0">
                <a:solidFill>
                  <a:srgbClr val="002060"/>
                </a:solidFill>
                <a:latin typeface="Georgia" pitchFamily="18" charset="0"/>
              </a:rPr>
              <a:t>к школе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3202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00937" cy="12144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Социальные страхи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	</a:t>
            </a:r>
            <a:r>
              <a:rPr lang="ru-RU" sz="2800" i="1" dirty="0" smtClean="0">
                <a:solidFill>
                  <a:srgbClr val="FF0000"/>
                </a:solidFill>
              </a:rPr>
              <a:t>старших дошкольников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2643188"/>
            <a:ext cx="4000500" cy="35004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Страх ошибки на уроке.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Страх насмешки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 Страх наказания и утраты расположения взрослых.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/>
          </a:p>
        </p:txBody>
      </p:sp>
      <p:pic>
        <p:nvPicPr>
          <p:cNvPr id="18436" name="Рисунок 3" descr="252331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071688"/>
            <a:ext cx="28717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6733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42938"/>
            <a:ext cx="7429500" cy="92868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Физическая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готовность  включает: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357688" y="1857375"/>
            <a:ext cx="4286250" cy="442912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Состояние здоровья.</a:t>
            </a: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Физическое развитие.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Развитие анализаторных систем.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Развитие мелких групп мышц.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Координация движений в соответствии с возрастной нормой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 Готовность организма ребенка к  учебным нагрузкам.</a:t>
            </a:r>
            <a:endParaRPr lang="ru-RU" sz="2000" dirty="0"/>
          </a:p>
        </p:txBody>
      </p:sp>
      <p:pic>
        <p:nvPicPr>
          <p:cNvPr id="19460" name="Рисунок 3" descr="1222791352_c41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38290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48665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429500" cy="1071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		 </a:t>
            </a:r>
            <a:r>
              <a:rPr lang="ru-RU" sz="2400" dirty="0" smtClean="0">
                <a:solidFill>
                  <a:srgbClr val="0070C0"/>
                </a:solidFill>
              </a:rPr>
              <a:t>Адаптация ребенка к школе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25603" name="Текст 2"/>
          <p:cNvSpPr>
            <a:spLocks noGrp="1"/>
          </p:cNvSpPr>
          <p:nvPr>
            <p:ph type="body" idx="2"/>
          </p:nvPr>
        </p:nvSpPr>
        <p:spPr>
          <a:xfrm>
            <a:off x="6715125" y="2071688"/>
            <a:ext cx="1795463" cy="4071937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500" y="1857375"/>
            <a:ext cx="6072188" cy="4286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Меняется социальная позиция ребенка: он становится учеником.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Происходит смена ведущей деятельности.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Меняется его социальное окружение. Успешность зависит от позиции среди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Проблема сдерживания двигательной активности.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Возникновение специфических реакций: страхи, срывы, повышенная слезливость, заторможенность.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25605" name="Рисунок 5" descr="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857375"/>
            <a:ext cx="19288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6" descr="deti000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17145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0969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72375" cy="895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	Какова цена учебных достижений?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651" name="Текст 2"/>
          <p:cNvSpPr>
            <a:spLocks noGrp="1"/>
          </p:cNvSpPr>
          <p:nvPr>
            <p:ph type="body" idx="2"/>
          </p:nvPr>
        </p:nvSpPr>
        <p:spPr>
          <a:xfrm>
            <a:off x="5538788" y="1785938"/>
            <a:ext cx="2971800" cy="4000500"/>
          </a:xfrm>
        </p:spPr>
        <p:txBody>
          <a:bodyPr/>
          <a:lstStyle/>
          <a:p>
            <a:pPr marL="17463" marR="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63" y="1643063"/>
            <a:ext cx="4714875" cy="472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Признаки переутомления: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solidFill>
                <a:srgbClr val="0070C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Нарушение сна.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Нарушение аппетита.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Плохое самочувствие.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Нарушение памяти: забывчивость, потеря вещей, рассеянность, запинки в речи.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Суетливость, неточность в движениях.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Капризы, излишняя подвижность и агрессивность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Уставший вид.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219805204_shokola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3" y="1643063"/>
            <a:ext cx="3462337" cy="4714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441350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33400"/>
            <a:ext cx="7439025" cy="75247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</a:rPr>
              <a:t>РОДИТЕЛЬ ГОТОВ К ШКОЛЕ если…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00438" y="1571625"/>
            <a:ext cx="5010150" cy="47148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7463" marR="0" eaLnBrk="1" hangingPunct="1">
              <a:spcBef>
                <a:spcPct val="0"/>
              </a:spcBef>
              <a:defRPr/>
            </a:pPr>
            <a:r>
              <a:rPr lang="ru-RU" sz="1800" dirty="0" smtClean="0"/>
              <a:t> 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Жертвовать своим личным временем  и некоторыми привычками.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Сдерживать свои эмоции.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Не кричать, не унижать и не обижать.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Не сравнивать своего ребенка с другими детьми.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Не наказывать ребенка без причины.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Всегда встречать ребенка из школы с улыбкой.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ru-RU" sz="2000" dirty="0" smtClean="0"/>
              <a:t> Быть щедрым на похвалу за достигнутые результаты.</a:t>
            </a:r>
          </a:p>
          <a:p>
            <a:pPr marL="17463" marR="0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ru-RU" sz="2000" dirty="0" smtClean="0"/>
          </a:p>
        </p:txBody>
      </p:sp>
      <p:pic>
        <p:nvPicPr>
          <p:cNvPr id="28676" name="Содержимое 8" descr="5972282e64cbt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714500"/>
            <a:ext cx="2714625" cy="4071938"/>
          </a:xfrm>
        </p:spPr>
      </p:pic>
    </p:spTree>
    <p:extLst>
      <p:ext uri="{BB962C8B-B14F-4D97-AF65-F5344CB8AC3E}">
        <p14:creationId xmlns="" xmlns:p14="http://schemas.microsoft.com/office/powerpoint/2010/main" val="3147844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Содержимое 3" descr="a3a785c6d3e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538781" y="2636912"/>
            <a:ext cx="4071966" cy="181588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РЕЧЕВАЯ </a:t>
            </a: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ГОТОВНОСТЬ К ШКОЛЕ – </a:t>
            </a:r>
            <a:b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ЗАЛОГ УСПЕШНОГО </a:t>
            </a: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ОБУЧЕНИЯ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450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40568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002060"/>
                </a:solidFill>
                <a:latin typeface="Georgia" pitchFamily="18" charset="0"/>
              </a:rPr>
              <a:t>Умеет ли ваш ребенок говорить?</a:t>
            </a:r>
            <a:endParaRPr lang="ru-RU" sz="6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45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90872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Готовность или неготовность ребенка к началу школьного обучения определяется уровнем его речевого развития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723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Человеческая речь: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Устная</a:t>
            </a:r>
          </a:p>
          <a:p>
            <a:r>
              <a:rPr lang="ru-RU" sz="4800" b="1" i="1" dirty="0" smtClean="0">
                <a:solidFill>
                  <a:srgbClr val="002060"/>
                </a:solidFill>
              </a:rPr>
              <a:t>Письменная (чтение и письмо)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94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Чем лучше развита у ребенка ко времени поступления в школу устная речь, тем легче ему овладеть чтением и письмом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871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 чем же суть «Готовности»?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Готовность – это определенный уровень психологического развития человека. </a:t>
            </a:r>
            <a:r>
              <a:rPr lang="ru-RU" dirty="0" smtClean="0">
                <a:solidFill>
                  <a:srgbClr val="FF0000"/>
                </a:solidFill>
              </a:rPr>
              <a:t>НЕ </a:t>
            </a:r>
            <a:r>
              <a:rPr lang="ru-RU" dirty="0" smtClean="0"/>
              <a:t>набор некоторых умений и навыков, а целостное и довольно сложное образование.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83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05273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Даже самые незначительные отклонения в развитии речи дошкольника нужно успеть заметить и преодолеть до начала обучения грамоте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839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IMG_13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0"/>
            <a:ext cx="6754189" cy="686312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9576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Как определить: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96552" y="206084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Насколько высока речевая готовность к школе Вашего ребенка?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086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909" y="26064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Правильность произношения.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Дефекты звукопроизношения обычно отражаются на письме.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До начала обучения грамоте ребенок должен научиться правильно и четко произносить все звуки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046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" y="476672"/>
            <a:ext cx="896448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Речевой (фонематический )слух</a:t>
            </a:r>
            <a:endParaRPr lang="ru-RU" sz="3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Умение слышать и различать, дифференцировать звуки родного языка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2869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288" y="1341438"/>
            <a:ext cx="8353425" cy="2160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3348038" y="4221163"/>
            <a:ext cx="2663825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5" descr="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11811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73238"/>
            <a:ext cx="2232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a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700213"/>
            <a:ext cx="144145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4140200" y="4724400"/>
            <a:ext cx="1008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8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pic>
        <p:nvPicPr>
          <p:cNvPr id="14344" name="Picture 4" descr="a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15065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73151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0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t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221932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7848600" cy="15636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Comic Sans MS" pitchFamily="66" charset="0"/>
              </a:rPr>
              <a:t>Назови картинку. Выбери цифру, соответствующую количеству звуков в слове.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267200" y="3352800"/>
            <a:ext cx="5334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1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029200" y="3352800"/>
            <a:ext cx="5334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2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91200" y="3352800"/>
            <a:ext cx="5334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3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477000" y="3352800"/>
            <a:ext cx="5334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4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239000" y="3352800"/>
            <a:ext cx="609600" cy="833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5</a:t>
            </a:r>
          </a:p>
        </p:txBody>
      </p:sp>
      <p:sp>
        <p:nvSpPr>
          <p:cNvPr id="718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914400" cy="533400"/>
          </a:xfrm>
          <a:prstGeom prst="actionButtonForwardNext">
            <a:avLst/>
          </a:prstGeom>
          <a:solidFill>
            <a:srgbClr val="EEF1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8572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уз не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у неправ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у неправ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уз пра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у неправ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  <p:bldP spid="7177" grpId="0" animBg="1"/>
      <p:bldP spid="7178" grpId="0" animBg="1"/>
      <p:bldP spid="71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Умение различать звуки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Четкое различение на слух всех звуков речи является одной из необходимых предпосылок овладения грамотой;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Запись любого слова предполагает умение определить каждый входящий в его состав звук и обозначить его соответствующей буквой.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597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Georgia" pitchFamily="18" charset="0"/>
              </a:rPr>
              <a:t>Дети должны знать и правильно употреблять термины «звук», «слог», «слово», «предложение», звуки гласный, согласный, звонкий, глухой, твердый, мягкий.</a:t>
            </a:r>
            <a:endParaRPr lang="ru-RU" sz="4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304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Словарный запас ребенка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От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3000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до 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7000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слов (нижний предел – 2000, высший предел до 10000)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 нем должны быть представлены основные части речи: существительные, прилагательные, глаголы, числительные, местоимения, наречия, предлоги, сочинительные и подчинительные союзы.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393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00063"/>
            <a:ext cx="7600900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Готовность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 школе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50" y="1785938"/>
            <a:ext cx="5072063" cy="457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включает в себя несколько компонентов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Психологическая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Интеллектуальная, мотивационная, волевая, коммуникативная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Физическая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400" i="1" dirty="0" smtClean="0">
                <a:solidFill>
                  <a:srgbClr val="0070C0"/>
                </a:solidFill>
              </a:rPr>
              <a:t>Здоровье, моторика рук, движения, возраст</a:t>
            </a:r>
          </a:p>
          <a:p>
            <a:pPr algn="l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Специальная готовность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0070C0"/>
                </a:solidFill>
              </a:rPr>
              <a:t>Чтение, счет, учебные умения</a:t>
            </a:r>
            <a:endParaRPr lang="en-US" sz="2400" i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196" name="Picture 2" descr="C:\Program Files\Microsoft Office\CLIPART\PUB60COR\AN00790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85938"/>
            <a:ext cx="3286125" cy="42862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3213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_На_D\ирина николаевна\предшкольное образ\развиваем память\стр 1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0EF"/>
              </a:clrFrom>
              <a:clrTo>
                <a:srgbClr val="FAF0E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09" t="3983" r="10980" b="66592"/>
          <a:stretch>
            <a:fillRect/>
          </a:stretch>
        </p:blipFill>
        <p:spPr bwMode="auto">
          <a:xfrm>
            <a:off x="642938" y="928688"/>
            <a:ext cx="79438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6760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dirty="0" smtClean="0"/>
              <a:t>                                             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5102225" y="2564904"/>
            <a:ext cx="4041775" cy="395128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  <a:latin typeface="Georgia" pitchFamily="18" charset="0"/>
              </a:rPr>
              <a:t>Осень какая?</a:t>
            </a:r>
            <a:endParaRPr lang="ru-RU" sz="6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6388" name="Picture 4" descr="Картинка 1 сентября на сай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8" y="1700808"/>
            <a:ext cx="48260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96952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91313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7" descr="1l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857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7" descr="1l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43625"/>
            <a:ext cx="857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42241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Кирилл\Рабочий стол\МАМА\детские сады,фото\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170000"/>
            <a:ext cx="3912382" cy="5688000"/>
          </a:xfrm>
          <a:prstGeom prst="rect">
            <a:avLst/>
          </a:prstGeom>
          <a:noFill/>
        </p:spPr>
      </p:pic>
      <p:pic>
        <p:nvPicPr>
          <p:cNvPr id="4099" name="Picture 3" descr="C:\Documents and Settings\Кирилл\Рабочий стол\МАМА\детские сады,фото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1000108"/>
            <a:ext cx="4209673" cy="5688000"/>
          </a:xfrm>
          <a:prstGeom prst="rect">
            <a:avLst/>
          </a:prstGeom>
          <a:noFill/>
        </p:spPr>
      </p:pic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8001024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0"/>
            <a:ext cx="5661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Зимой погода </a:t>
            </a:r>
            <a:r>
              <a:rPr lang="ru-RU" sz="4000" b="1" dirty="0" smtClean="0">
                <a:solidFill>
                  <a:srgbClr val="FF0000"/>
                </a:solidFill>
              </a:rPr>
              <a:t>холодная,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А летом…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642918"/>
            <a:ext cx="20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тёплая.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6849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Антонимы\16ca7fdc3b5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78000"/>
            <a:ext cx="3779762" cy="5580000"/>
          </a:xfrm>
          <a:prstGeom prst="rect">
            <a:avLst/>
          </a:prstGeom>
          <a:noFill/>
        </p:spPr>
      </p:pic>
      <p:pic>
        <p:nvPicPr>
          <p:cNvPr id="6147" name="Picture 3" descr="C:\Documents and Settings\Кирилл\Рабочий стол\МАМА\Антонимы\a103ac48739f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428868"/>
            <a:ext cx="3338506" cy="3744000"/>
          </a:xfrm>
          <a:prstGeom prst="rect">
            <a:avLst/>
          </a:prstGeom>
          <a:noFill/>
        </p:spPr>
      </p:pic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488" y="357166"/>
            <a:ext cx="3954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Молоко </a:t>
            </a:r>
            <a:r>
              <a:rPr lang="ru-RU" sz="4000" b="1" dirty="0" smtClean="0">
                <a:solidFill>
                  <a:srgbClr val="FF0000"/>
                </a:solidFill>
              </a:rPr>
              <a:t>жидкое,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А сметана…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1000108"/>
            <a:ext cx="195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густая.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8009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i="1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Упражнение 1</a:t>
            </a:r>
            <a:r>
              <a:rPr lang="ru-RU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  Задание: Определите где клубок?</a:t>
            </a:r>
            <a: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br>
              <a:rPr lang="ru-RU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endParaRPr lang="ru-RU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grpSp>
        <p:nvGrpSpPr>
          <p:cNvPr id="15363" name="Group 9"/>
          <p:cNvGrpSpPr>
            <a:grpSpLocks/>
          </p:cNvGrpSpPr>
          <p:nvPr/>
        </p:nvGrpSpPr>
        <p:grpSpPr bwMode="auto">
          <a:xfrm>
            <a:off x="250825" y="2349500"/>
            <a:ext cx="8642350" cy="3024188"/>
            <a:chOff x="1958" y="7642"/>
            <a:chExt cx="7380" cy="1482"/>
          </a:xfrm>
        </p:grpSpPr>
        <p:pic>
          <p:nvPicPr>
            <p:cNvPr id="1536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7642"/>
              <a:ext cx="3338" cy="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951"/>
            <a:stretch>
              <a:fillRect/>
            </a:stretch>
          </p:blipFill>
          <p:spPr bwMode="auto">
            <a:xfrm>
              <a:off x="5738" y="7783"/>
              <a:ext cx="3600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158765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Грамматика родного языка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Грамматической системой словоизменения ребенок с нормально развивающейся речью обычно овладевает к 4 годам, а системой словообразования - к семи.</a:t>
            </a:r>
            <a:endParaRPr lang="ru-RU" sz="40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44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ДОЕХАЛ МЕТРОМ</a:t>
            </a:r>
          </a:p>
          <a:p>
            <a:r>
              <a:rPr lang="ru-RU" dirty="0" smtClean="0"/>
              <a:t>ПОД ПАЛЬТОМ – СВИТЕР</a:t>
            </a:r>
          </a:p>
          <a:p>
            <a:r>
              <a:rPr lang="ru-RU" dirty="0" smtClean="0"/>
              <a:t>ГОРЯЧЕЕ КОФЕ</a:t>
            </a:r>
          </a:p>
          <a:p>
            <a:r>
              <a:rPr lang="ru-RU" dirty="0" smtClean="0"/>
              <a:t>ЛОЖИТЬ КАРАНДАШ</a:t>
            </a:r>
          </a:p>
          <a:p>
            <a:r>
              <a:rPr lang="ru-RU" dirty="0" smtClean="0"/>
              <a:t>БЕЖИ БЫСТРЕЕ</a:t>
            </a:r>
          </a:p>
          <a:p>
            <a:r>
              <a:rPr lang="ru-RU" dirty="0" smtClean="0"/>
              <a:t>ВЕЛОСИПЕДНИК – ЧЕЛОВЕК, КОТОРЫЙ ЕДЕТ НА ВЕЛОСИПЕДЕ</a:t>
            </a:r>
          </a:p>
        </p:txBody>
      </p:sp>
    </p:spTree>
    <p:extLst>
      <p:ext uri="{BB962C8B-B14F-4D97-AF65-F5344CB8AC3E}">
        <p14:creationId xmlns="" xmlns:p14="http://schemas.microsoft.com/office/powerpoint/2010/main" val="3068213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Владение связной речью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Связная речь – это развернутые высказывание, которые позволяют четко и последовательно выражать ребенку свои мысли и чувства.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Без свободного владения связной речью процесс школьного обучения немыслим.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919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ои док_На_D\ирина николаевна\предшкольное образ\развиваем память\стр 2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F7"/>
              </a:clrFrom>
              <a:clrTo>
                <a:srgbClr val="FFF8F7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96" t="35358" r="9853" b="22069"/>
          <a:stretch>
            <a:fillRect/>
          </a:stretch>
        </p:blipFill>
        <p:spPr bwMode="auto">
          <a:xfrm>
            <a:off x="714375" y="500063"/>
            <a:ext cx="714375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7" descr="1l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857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7" descr="1l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000750"/>
            <a:ext cx="857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353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286625" cy="9286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   Психологическая готовность - это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714500"/>
            <a:ext cx="5357813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   Необходимый и </a:t>
            </a:r>
            <a:r>
              <a:rPr lang="ru-RU" sz="2400" b="1" dirty="0" smtClean="0">
                <a:solidFill>
                  <a:srgbClr val="FF0000"/>
                </a:solidFill>
              </a:rPr>
              <a:t>достаточный уровень психического развития </a:t>
            </a:r>
            <a:r>
              <a:rPr lang="ru-RU" sz="2000" dirty="0" smtClean="0"/>
              <a:t>ребенка для освоения школьной учебной программы в условиях обучения в коллективе сверстников.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         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Быстрая и безболезненная адаптация в начале учебного года</a:t>
            </a:r>
            <a:r>
              <a:rPr lang="ru-RU" sz="2000" dirty="0" smtClean="0"/>
              <a:t>.</a:t>
            </a:r>
          </a:p>
          <a:p>
            <a:pPr marL="265176" indent="-265176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Успешное усвоение школьного материала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20" name="Рисунок 4" descr="1220266612_1-sentjabr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643063"/>
            <a:ext cx="27860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0283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85813"/>
            <a:ext cx="868521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7" descr="1l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857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7" descr="1l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43625"/>
            <a:ext cx="857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9627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Наличие у первоклассников даже слабых отклонений в фонематическом и лексическом развитии ведет к серьезным проблемам в усвоении программ общеобразовательной школы.</a:t>
            </a:r>
            <a:endParaRPr lang="ru-RU" sz="3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476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Какие занятия в детском саду развивают речь ребенка?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Логопедические занятия:</a:t>
            </a:r>
          </a:p>
          <a:p>
            <a:pPr>
              <a:buFontTx/>
              <a:buChar char="-"/>
            </a:pPr>
            <a:r>
              <a:rPr lang="ru-RU" dirty="0" smtClean="0"/>
              <a:t>Индивидуальные  - занятия по звукопроизношению</a:t>
            </a:r>
          </a:p>
          <a:p>
            <a:pPr>
              <a:buFontTx/>
              <a:buChar char="-"/>
            </a:pPr>
            <a:r>
              <a:rPr lang="ru-RU" dirty="0" smtClean="0"/>
              <a:t>Подгрупповые – занятия по развитию словаря и грамматического строя речи</a:t>
            </a:r>
          </a:p>
          <a:p>
            <a:pPr>
              <a:buFontTx/>
              <a:buChar char="-"/>
            </a:pPr>
            <a:r>
              <a:rPr lang="ru-RU" dirty="0" smtClean="0"/>
              <a:t>Фронтальные – занятия по обучению грамоте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Занятия воспитателя:</a:t>
            </a:r>
          </a:p>
          <a:p>
            <a:pPr>
              <a:buFontTx/>
              <a:buChar char="-"/>
            </a:pPr>
            <a:r>
              <a:rPr lang="ru-RU" dirty="0" smtClean="0"/>
              <a:t>Развитие связной речи</a:t>
            </a:r>
          </a:p>
          <a:p>
            <a:pPr>
              <a:buFontTx/>
              <a:buChar char="-"/>
            </a:pPr>
            <a:r>
              <a:rPr lang="ru-RU" dirty="0" smtClean="0"/>
              <a:t>Чтение художественной литературы</a:t>
            </a:r>
          </a:p>
          <a:p>
            <a:pPr>
              <a:buFontTx/>
              <a:buChar char="-"/>
            </a:pPr>
            <a:r>
              <a:rPr lang="ru-RU" dirty="0" smtClean="0"/>
              <a:t>Закрепление заданий логопеда по всем разделам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1303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Взаимодействие детского сада и семьи</a:t>
            </a:r>
            <a:r>
              <a:rPr lang="en-US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необходимое условие полноценного речевого развития дошкольников.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Помощь родителей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принесет неоценимую пользу для речевого развития малыша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0091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Правильная речь – это заслуга не только воспитателя и логопеда, а, прежде всего, Вас – родителей, тех, кому подражают Ваши крохи, для кого Вы – пример, пример не только на данный момент, но и на всю жизнь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!</a:t>
            </a:r>
            <a:endParaRPr lang="ru-RU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452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9533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АНКЕТА ДЛЯ РОДИТЕЛЕЙ</a:t>
            </a:r>
            <a:endParaRPr lang="ru-RU" sz="40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0625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/>
              <a:t>1</a:t>
            </a:r>
            <a:r>
              <a:rPr lang="ru-RU" sz="3400" dirty="0" smtClean="0"/>
              <a:t>. Знаете ли Вы речевые трудности Вашего ребёнка? Какие? Когда заметили?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2.Что можете сказать о речи Вашего ребёнка в начале учебного года?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3.Обращались ли раньше к логопеду? </a:t>
            </a:r>
            <a:r>
              <a:rPr lang="ru-RU" sz="3400" b="1" i="1" dirty="0" smtClean="0"/>
              <a:t>да   нет (подчеркнуть)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i="1" dirty="0" smtClean="0"/>
              <a:t>4.Считаете ли Вы необходимым пребывание ребёнка в логопедической группе?  </a:t>
            </a:r>
            <a:r>
              <a:rPr lang="ru-RU" sz="3400" b="1" i="1" dirty="0" smtClean="0"/>
              <a:t>да   нет (если нет, укажите причины)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5.Каких результатов Вы ожидаете от логопедических занятий?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6.Кто, по Вашему мнению, должен заниматься с ребёнком: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а) </a:t>
            </a:r>
            <a:r>
              <a:rPr lang="ru-RU" sz="3400" b="1" i="1" dirty="0" smtClean="0"/>
              <a:t>только логопед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б) </a:t>
            </a:r>
            <a:r>
              <a:rPr lang="ru-RU" sz="3400" b="1" i="1" dirty="0" smtClean="0"/>
              <a:t>логопед и педагоги ДОУ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в) </a:t>
            </a:r>
            <a:r>
              <a:rPr lang="ru-RU" sz="3400" b="1" i="1" dirty="0" smtClean="0"/>
              <a:t>логопед, педагоги ДОУ и родители (нужное подчеркните)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7.Как часто Вы готовы (имеете возможность) заниматься с ребёнком по заданию логопеда: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а) </a:t>
            </a:r>
            <a:r>
              <a:rPr lang="ru-RU" sz="3400" b="1" i="1" dirty="0" smtClean="0"/>
              <a:t>один раз в неделю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б) </a:t>
            </a:r>
            <a:r>
              <a:rPr lang="ru-RU" sz="3400" b="1" i="1" dirty="0" smtClean="0"/>
              <a:t>два раза в неделю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в) </a:t>
            </a:r>
            <a:r>
              <a:rPr lang="ru-RU" sz="3400" b="1" i="1" dirty="0" smtClean="0"/>
              <a:t>три раза в неделю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г) </a:t>
            </a:r>
            <a:r>
              <a:rPr lang="ru-RU" sz="3400" b="1" i="1" dirty="0" smtClean="0"/>
              <a:t>по выходным дням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b="1" dirty="0" err="1" smtClean="0"/>
              <a:t>д</a:t>
            </a:r>
            <a:r>
              <a:rPr lang="ru-RU" sz="3400" b="1" dirty="0" smtClean="0"/>
              <a:t>) ежедневно (нужное подчеркните).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8.Как, по Вашему мнению, развито звукопроизношение у Вашего ребёнка?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а) </a:t>
            </a:r>
            <a:r>
              <a:rPr lang="ru-RU" sz="3400" b="1" i="1" dirty="0" smtClean="0"/>
              <a:t>хорошо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б) </a:t>
            </a:r>
            <a:r>
              <a:rPr lang="ru-RU" sz="3400" b="1" i="1" dirty="0" smtClean="0"/>
              <a:t>средне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400" dirty="0" smtClean="0"/>
              <a:t>в) </a:t>
            </a:r>
            <a:r>
              <a:rPr lang="ru-RU" sz="3400" b="1" i="1" dirty="0" smtClean="0"/>
              <a:t>плохо (нужное подчеркните)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i="1" dirty="0" smtClean="0"/>
              <a:t>Спасибо за сотрудничество!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9331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58062" cy="12144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9699" name="Содержимое 4" descr="8c2e29e827a6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2060848"/>
            <a:ext cx="3643313" cy="3429000"/>
          </a:xfrm>
        </p:spPr>
      </p:pic>
    </p:spTree>
    <p:extLst>
      <p:ext uri="{BB962C8B-B14F-4D97-AF65-F5344CB8AC3E}">
        <p14:creationId xmlns="" xmlns:p14="http://schemas.microsoft.com/office/powerpoint/2010/main" val="1920430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075" y="188640"/>
            <a:ext cx="7772400" cy="12144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Внимание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125413" y="1513681"/>
            <a:ext cx="8501062" cy="4214812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chemeClr val="accent1"/>
                </a:solidFill>
              </a:rPr>
              <a:t>К семи годам ребёнок должен: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Выполнять задания, не отвлекаясь, около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20 минут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Находить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10 отличий </a:t>
            </a:r>
            <a:r>
              <a:rPr lang="ru-RU" sz="2400" b="1" i="1" dirty="0" smtClean="0">
                <a:solidFill>
                  <a:srgbClr val="C00000"/>
                </a:solidFill>
              </a:rPr>
              <a:t>между предметами.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Удерживать в поле зрения не менее </a:t>
            </a:r>
            <a:r>
              <a:rPr lang="ru-RU" sz="2400" b="1" i="1" u="sng" dirty="0" smtClean="0">
                <a:solidFill>
                  <a:srgbClr val="C00000"/>
                </a:solidFill>
              </a:rPr>
              <a:t>10 предметов</a:t>
            </a:r>
            <a:r>
              <a:rPr lang="ru-RU" sz="2400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Выполнять самостоятельно задания по предложенному образцу.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Копировать в точности узор или движение.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rgbClr val="C00000"/>
                </a:solidFill>
              </a:rPr>
              <a:t>Уметь находить одинаковые предметы.</a:t>
            </a:r>
          </a:p>
        </p:txBody>
      </p:sp>
      <p:pic>
        <p:nvPicPr>
          <p:cNvPr id="17412" name="Picture 2" descr="C:\Documents and Settings\дом\Рабочий стол\НАСОСЫ\смс\8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8625"/>
            <a:ext cx="326231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06220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6591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3857625" cy="714375"/>
          </a:xfrm>
        </p:spPr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</a:rPr>
              <a:t>Память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30354" y="720853"/>
            <a:ext cx="6858000" cy="4786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i="1" u="sng" dirty="0" smtClean="0">
                <a:solidFill>
                  <a:srgbClr val="0070C0"/>
                </a:solidFill>
              </a:rPr>
              <a:t>К семи годам ребёнок должен: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Уметь запоминать не менее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9-10 предложенных </a:t>
            </a:r>
            <a:r>
              <a:rPr lang="ru-RU" sz="2200" b="1" i="1" dirty="0" smtClean="0">
                <a:solidFill>
                  <a:srgbClr val="C00000"/>
                </a:solidFill>
              </a:rPr>
              <a:t>предметов или названных слов.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u="sng" dirty="0" smtClean="0">
                <a:solidFill>
                  <a:srgbClr val="C00000"/>
                </a:solidFill>
              </a:rPr>
              <a:t>Рассказывать по памяти стихи</a:t>
            </a:r>
            <a:r>
              <a:rPr lang="ru-RU" sz="2200" b="1" i="1" dirty="0" smtClean="0">
                <a:solidFill>
                  <a:srgbClr val="C00000"/>
                </a:solidFill>
              </a:rPr>
              <a:t>, сказки, рассказы.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Повторять дословно предложения, состоящие из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9-10 слов</a:t>
            </a:r>
            <a:r>
              <a:rPr lang="ru-RU" sz="2200" b="1" i="1" dirty="0" smtClean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Подробно рассказывать по памяти содержание сюжетной картинки.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u="sng" dirty="0" smtClean="0">
                <a:solidFill>
                  <a:srgbClr val="C00000"/>
                </a:solidFill>
              </a:rPr>
              <a:t>Повторять ряды цифр (от 5 до 7</a:t>
            </a:r>
            <a:r>
              <a:rPr lang="ru-RU" sz="2200" b="1" i="1" dirty="0" smtClean="0">
                <a:solidFill>
                  <a:srgbClr val="C00000"/>
                </a:solidFill>
              </a:rPr>
              <a:t>), запоминая их на слух или зрительно.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rgbClr val="C00000"/>
                </a:solidFill>
              </a:rPr>
              <a:t>Запоминать </a:t>
            </a:r>
            <a:r>
              <a:rPr lang="ru-RU" sz="2200" b="1" i="1" u="sng" dirty="0" smtClean="0">
                <a:solidFill>
                  <a:srgbClr val="C00000"/>
                </a:solidFill>
              </a:rPr>
              <a:t>расположение игрушек (8-10</a:t>
            </a:r>
            <a:r>
              <a:rPr lang="ru-RU" sz="2200" b="1" i="1" dirty="0" smtClean="0">
                <a:solidFill>
                  <a:srgbClr val="C00000"/>
                </a:solidFill>
              </a:rPr>
              <a:t>), называть по памяти, что где находилось.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28688"/>
            <a:ext cx="1857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47612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7121"/>
            <a:ext cx="6641902" cy="647223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3636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550</TotalTime>
  <Words>1523</Words>
  <Application>Microsoft Office PowerPoint</Application>
  <PresentationFormat>Экран (4:3)</PresentationFormat>
  <Paragraphs>245</Paragraphs>
  <Slides>56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Слайд 1</vt:lpstr>
      <vt:lpstr>Тема родительского собрания:</vt:lpstr>
      <vt:lpstr>В чем же суть «Готовности»?</vt:lpstr>
      <vt:lpstr>Готовность к школе</vt:lpstr>
      <vt:lpstr>   Психологическая готовность - это</vt:lpstr>
      <vt:lpstr> Внимание</vt:lpstr>
      <vt:lpstr>Слайд 7</vt:lpstr>
      <vt:lpstr>Память</vt:lpstr>
      <vt:lpstr>Слайд 9</vt:lpstr>
      <vt:lpstr>        Мышление</vt:lpstr>
      <vt:lpstr>Восприятие</vt:lpstr>
      <vt:lpstr>Воображение</vt:lpstr>
      <vt:lpstr>Слайд 13</vt:lpstr>
      <vt:lpstr> Интеллектуальная готовность - это </vt:lpstr>
      <vt:lpstr>При поступлении в школу детям дают задачку: </vt:lpstr>
      <vt:lpstr>Слайд 16</vt:lpstr>
      <vt:lpstr>Мотивационная    готовность - это</vt:lpstr>
      <vt:lpstr>Признаки познавательной активности</vt:lpstr>
      <vt:lpstr>     Волевая готовность означает   умение сдерживать  и контролировать поведение, а так  же:</vt:lpstr>
      <vt:lpstr> Социальные страхи   старших дошкольников</vt:lpstr>
      <vt:lpstr>Физическая готовность  включает:</vt:lpstr>
      <vt:lpstr>   Адаптация ребенка к школе</vt:lpstr>
      <vt:lpstr> Какова цена учебных достижений?</vt:lpstr>
      <vt:lpstr> РОДИТЕЛЬ ГОТОВ К ШКОЛЕ если…</vt:lpstr>
      <vt:lpstr>Слайд 25</vt:lpstr>
      <vt:lpstr>Слайд 26</vt:lpstr>
      <vt:lpstr>Слайд 27</vt:lpstr>
      <vt:lpstr>Человеческая речь:</vt:lpstr>
      <vt:lpstr>Слайд 29</vt:lpstr>
      <vt:lpstr>Слайд 30</vt:lpstr>
      <vt:lpstr>Слайд 31</vt:lpstr>
      <vt:lpstr>Как определить:</vt:lpstr>
      <vt:lpstr>Правильность произношения.</vt:lpstr>
      <vt:lpstr>Речевой (фонематический )слух</vt:lpstr>
      <vt:lpstr>Слайд 35</vt:lpstr>
      <vt:lpstr>Слайд 36</vt:lpstr>
      <vt:lpstr>Умение различать звуки</vt:lpstr>
      <vt:lpstr>Слайд 38</vt:lpstr>
      <vt:lpstr>Словарный запас ребенка</vt:lpstr>
      <vt:lpstr>Слайд 40</vt:lpstr>
      <vt:lpstr>Слайд 41</vt:lpstr>
      <vt:lpstr>Слайд 42</vt:lpstr>
      <vt:lpstr>Слайд 43</vt:lpstr>
      <vt:lpstr>Слайд 44</vt:lpstr>
      <vt:lpstr>Упражнение 1.  Задание: Определите где клубок?  </vt:lpstr>
      <vt:lpstr>Грамматика родного языка</vt:lpstr>
      <vt:lpstr>Слайд 47</vt:lpstr>
      <vt:lpstr>Владение связной речью</vt:lpstr>
      <vt:lpstr>Слайд 49</vt:lpstr>
      <vt:lpstr>Слайд 50</vt:lpstr>
      <vt:lpstr>Слайд 51</vt:lpstr>
      <vt:lpstr>Какие занятия в детском саду развивают речь ребенка?</vt:lpstr>
      <vt:lpstr>Слайд 53</vt:lpstr>
      <vt:lpstr>Слайд 54</vt:lpstr>
      <vt:lpstr>АНКЕТА ДЛЯ РОДИТЕЛЕЙ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Васёк</dc:creator>
  <cp:lastModifiedBy>1</cp:lastModifiedBy>
  <cp:revision>47</cp:revision>
  <dcterms:created xsi:type="dcterms:W3CDTF">2012-09-24T15:26:14Z</dcterms:created>
  <dcterms:modified xsi:type="dcterms:W3CDTF">2018-03-07T05:31:18Z</dcterms:modified>
</cp:coreProperties>
</file>