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7" r:id="rId2"/>
    <p:sldId id="295" r:id="rId3"/>
    <p:sldId id="297" r:id="rId4"/>
    <p:sldId id="296" r:id="rId5"/>
    <p:sldId id="298" r:id="rId6"/>
    <p:sldId id="299" r:id="rId7"/>
    <p:sldId id="271" r:id="rId8"/>
    <p:sldId id="300" r:id="rId9"/>
    <p:sldId id="256" r:id="rId10"/>
    <p:sldId id="280" r:id="rId11"/>
    <p:sldId id="291" r:id="rId12"/>
    <p:sldId id="301" r:id="rId13"/>
    <p:sldId id="278" r:id="rId14"/>
    <p:sldId id="303" r:id="rId15"/>
    <p:sldId id="286" r:id="rId16"/>
    <p:sldId id="26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070" autoAdjust="0"/>
    <p:restoredTop sz="94660"/>
  </p:normalViewPr>
  <p:slideViewPr>
    <p:cSldViewPr snapToGrid="0">
      <p:cViewPr>
        <p:scale>
          <a:sx n="54" d="100"/>
          <a:sy n="54" d="100"/>
        </p:scale>
        <p:origin x="-792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98A2F4-AF60-471C-B18B-1ABC540E0C07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A689BE-B479-4B78-96E2-64D5465026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8946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689BE-B479-4B78-96E2-64D5465026DB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444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689BE-B479-4B78-96E2-64D5465026DB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444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689BE-B479-4B78-96E2-64D5465026DB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909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8625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18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0197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5387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13413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3526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779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36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8472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8006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6500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1413-642C-463D-AB7D-0C2A2525F5CC}" type="datetimeFigureOut">
              <a:rPr lang="ru-RU" smtClean="0"/>
              <a:pPr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C32A9D-E5AE-456B-B041-BE76FFBEA5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684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34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microsoft.com/office/2007/relationships/hdphoto" Target="../media/hdphoto2.wdp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microsoft.com/office/2007/relationships/hdphoto" Target="../media/hdphoto4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4168" y="365125"/>
            <a:ext cx="7889631" cy="1325563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Как любить родину?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75715" y="1825625"/>
            <a:ext cx="9519138" cy="435133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Дошкольное детство: воспитание ценностного отношения к Родине</a:t>
            </a:r>
          </a:p>
          <a:p>
            <a:r>
              <a:rPr lang="ru-RU" dirty="0" smtClean="0"/>
              <a:t>«</a:t>
            </a:r>
            <a:r>
              <a:rPr lang="ru-RU" i="1" dirty="0" smtClean="0"/>
              <a:t>воспитание взаимоуважения, трудолюбия, гражданственности, патриотизма, ответственности, правовой культуры, бережного отношения к природе и окружающей среде»</a:t>
            </a:r>
            <a:r>
              <a:rPr lang="ru-RU" dirty="0" smtClean="0"/>
              <a:t> (</a:t>
            </a:r>
            <a:r>
              <a:rPr lang="ru-RU" i="1" dirty="0" smtClean="0"/>
              <a:t>Закон «Об образовании в Российской Федерации»,</a:t>
            </a:r>
          </a:p>
          <a:p>
            <a:r>
              <a:rPr lang="ru-RU" dirty="0" smtClean="0"/>
              <a:t>обозначено «</a:t>
            </a:r>
            <a:r>
              <a:rPr lang="ru-RU" i="1" dirty="0" smtClean="0"/>
              <a:t>формирование уважительного отношения и чувства принадлежности к своей семье, малой и большой родине</a:t>
            </a:r>
            <a:r>
              <a:rPr lang="ru-RU" dirty="0" smtClean="0"/>
              <a:t>» (</a:t>
            </a:r>
            <a:r>
              <a:rPr lang="ru-RU" i="1" dirty="0" smtClean="0"/>
              <a:t>Федеральный государственный образовательный стандарт дошкольного образования</a:t>
            </a:r>
            <a:r>
              <a:rPr lang="ru-RU" dirty="0" smtClean="0"/>
              <a:t>).</a:t>
            </a:r>
          </a:p>
          <a:p>
            <a:endParaRPr lang="ru-RU" dirty="0"/>
          </a:p>
        </p:txBody>
      </p:sp>
      <p:pic>
        <p:nvPicPr>
          <p:cNvPr id="18434" name="Picture 2" descr="http://pict.belvedor.com/e/a2/ea2a6ddee21a41814c70b4b266394ae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16523" y="357551"/>
            <a:ext cx="2801815" cy="28018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76" y="268604"/>
            <a:ext cx="12065223" cy="50723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Матрица Матрешки – говорим о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России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9884007"/>
              </p:ext>
            </p:extLst>
          </p:nvPr>
        </p:nvGraphicFramePr>
        <p:xfrm>
          <a:off x="246994" y="935419"/>
          <a:ext cx="11792606" cy="5781457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68032">
                  <a:extLst>
                    <a:ext uri="{9D8B030D-6E8A-4147-A177-3AD203B41FA5}">
                      <a16:colId xmlns:a16="http://schemas.microsoft.com/office/drawing/2014/main" xmlns="" val="370959591"/>
                    </a:ext>
                  </a:extLst>
                </a:gridCol>
                <a:gridCol w="6771774">
                  <a:extLst>
                    <a:ext uri="{9D8B030D-6E8A-4147-A177-3AD203B41FA5}">
                      <a16:colId xmlns:a16="http://schemas.microsoft.com/office/drawing/2014/main" xmlns="" val="3437460203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3162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Матрешка 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Игровая</a:t>
                      </a:r>
                    </a:p>
                    <a:p>
                      <a:pPr algn="just"/>
                      <a:endParaRPr lang="ru-RU" sz="2400" b="0" i="0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Рассказываем про народные игрушки: глиняные, деревянные,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тряпичные. из соломы… 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Дымковские,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Богородские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Каргопольские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2400" b="0" i="0" kern="120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Филимоновские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свистульки; и конечно же, матрешка и др., – раскрывающие особенности быта и характера русского народа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4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87379170"/>
                  </a:ext>
                </a:extLst>
              </a:tr>
              <a:tr h="276393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Сказочница-рассказчица</a:t>
                      </a:r>
                    </a:p>
                    <a:p>
                      <a:pPr marL="0" algn="just" defTabSz="914400" rtl="0" eaLnBrk="1" latinLnBrk="0" hangingPunct="1"/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Знакомимся и изучаем сказки и сказы нашей Родины и о нашей Родине, ее богатырях, героях, их готовности помочь ближнему, отстоять родную землю, сказы П. Бажова – о богатстве земли Уральской 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/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0466950"/>
                  </a:ext>
                </a:extLst>
              </a:tr>
            </a:tbl>
          </a:graphicData>
        </a:graphic>
      </p:graphicFrame>
      <p:pic>
        <p:nvPicPr>
          <p:cNvPr id="7" name="Picture 4" descr="C:\Users\Евгения\Desktop\62.jpe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3103" y="2159030"/>
            <a:ext cx="662931" cy="1154783"/>
          </a:xfrm>
          <a:prstGeom prst="rect">
            <a:avLst/>
          </a:prstGeom>
          <a:noFill/>
        </p:spPr>
      </p:pic>
      <p:pic>
        <p:nvPicPr>
          <p:cNvPr id="1031" name="Picture 7" descr="C:\Users\Евгения\Desktop\3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DFDFDF"/>
              </a:clrFrom>
              <a:clrTo>
                <a:srgbClr val="DFDFD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957" y="4270548"/>
            <a:ext cx="874149" cy="1545009"/>
          </a:xfrm>
          <a:prstGeom prst="rect">
            <a:avLst/>
          </a:prstGeom>
          <a:noFill/>
        </p:spPr>
      </p:pic>
      <p:pic>
        <p:nvPicPr>
          <p:cNvPr id="1033" name="Picture 9" descr="C:\Users\Евгения\Desktop\1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48893">
            <a:off x="10376023" y="4590794"/>
            <a:ext cx="1233891" cy="1503276"/>
          </a:xfrm>
          <a:prstGeom prst="rect">
            <a:avLst/>
          </a:prstGeom>
          <a:noFill/>
        </p:spPr>
      </p:pic>
      <p:pic>
        <p:nvPicPr>
          <p:cNvPr id="8" name="Picture 8" descr="C:\Users\Евгения\Desktop\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404289">
            <a:off x="9068649" y="4630586"/>
            <a:ext cx="1105533" cy="1528950"/>
          </a:xfrm>
          <a:prstGeom prst="rect">
            <a:avLst/>
          </a:prstGeom>
          <a:noFill/>
        </p:spPr>
      </p:pic>
      <p:pic>
        <p:nvPicPr>
          <p:cNvPr id="10" name="Picture 10" descr="C:\Users\Евгения\Desktop\21.jp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49" b="3857"/>
          <a:stretch/>
        </p:blipFill>
        <p:spPr bwMode="auto">
          <a:xfrm rot="868323">
            <a:off x="10619655" y="2381005"/>
            <a:ext cx="899481" cy="1524622"/>
          </a:xfrm>
          <a:prstGeom prst="rect">
            <a:avLst/>
          </a:prstGeom>
          <a:noFill/>
        </p:spPr>
      </p:pic>
      <p:pic>
        <p:nvPicPr>
          <p:cNvPr id="1035" name="Picture 11" descr="C:\Users\Евгения\Desktop\22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823268" y="875213"/>
            <a:ext cx="1914935" cy="1656419"/>
          </a:xfrm>
          <a:prstGeom prst="rect">
            <a:avLst/>
          </a:prstGeom>
          <a:noFill/>
        </p:spPr>
      </p:pic>
      <p:pic>
        <p:nvPicPr>
          <p:cNvPr id="1026" name="Picture 2" descr="https://ds03.infourok.ru/uploads/ex/1233/000296ba-9f223880/img21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8214554" y="1011120"/>
            <a:ext cx="2501343" cy="1705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83681">
            <a:off x="9457553" y="2651760"/>
            <a:ext cx="654433" cy="1273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822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776" y="268604"/>
            <a:ext cx="12065223" cy="50723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Матрица Матрешки – говорим о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России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059884007"/>
              </p:ext>
            </p:extLst>
          </p:nvPr>
        </p:nvGraphicFramePr>
        <p:xfrm>
          <a:off x="233931" y="948482"/>
          <a:ext cx="11792606" cy="26517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68032">
                  <a:extLst>
                    <a:ext uri="{9D8B030D-6E8A-4147-A177-3AD203B41FA5}">
                      <a16:colId xmlns:a16="http://schemas.microsoft.com/office/drawing/2014/main" xmlns="" val="370959591"/>
                    </a:ext>
                  </a:extLst>
                </a:gridCol>
                <a:gridCol w="6771774">
                  <a:extLst>
                    <a:ext uri="{9D8B030D-6E8A-4147-A177-3AD203B41FA5}">
                      <a16:colId xmlns:a16="http://schemas.microsoft.com/office/drawing/2014/main" xmlns="" val="3437460203"/>
                    </a:ext>
                  </a:extLst>
                </a:gridCol>
                <a:gridCol w="33528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422723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 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Гостеприимная:</a:t>
                      </a:r>
                      <a:r>
                        <a:rPr lang="ru-RU" sz="2400" b="1" i="1" kern="1200" dirty="0" smtClean="0">
                          <a:solidFill>
                            <a:srgbClr val="FF3300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Приглашаем  на посиделки за  самоваром семьи, которые рассказывают о своих 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трудовых династиях 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о семейных увлечениях, об особенностях русской  национальной кухни,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4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 традициях и обычаях различных народностей, населяющих нашу необъятную Родину</a:t>
                      </a:r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7699109"/>
                  </a:ext>
                </a:extLst>
              </a:tr>
            </a:tbl>
          </a:graphicData>
        </a:graphic>
      </p:graphicFrame>
      <p:pic>
        <p:nvPicPr>
          <p:cNvPr id="1030" name="Picture 6" descr="http://tsk56.ru/ckfinder/userfiles/images/2df5ced72fa70b4ab2312497bdb06873_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147828" y="1090691"/>
            <a:ext cx="2249233" cy="190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1519" y="1526898"/>
            <a:ext cx="1075810" cy="1731170"/>
          </a:xfrm>
          <a:prstGeom prst="rect">
            <a:avLst/>
          </a:prstGeom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230094" y="3683401"/>
          <a:ext cx="11792606" cy="2120726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68032"/>
                <a:gridCol w="6814800"/>
                <a:gridCol w="3309774"/>
              </a:tblGrid>
              <a:tr h="212072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 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Хозяйка родного края . 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 нас – Медной горы хозяйка: Раскрывает детям богатства земли Уральской,  старые и новые традиции –  встреча Европы и Азии, ИННОПРОМ, Екатеринбург-арена,  ЭКСПО…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2400" dirty="0" smtClean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contras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3468" y="3804864"/>
            <a:ext cx="949910" cy="1874967"/>
          </a:xfrm>
          <a:prstGeom prst="rect">
            <a:avLst/>
          </a:prstGeom>
        </p:spPr>
      </p:pic>
      <p:pic>
        <p:nvPicPr>
          <p:cNvPr id="15" name="Picture 3" descr="C:\Users\Евгения\Desktop\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8786780" y="3513555"/>
            <a:ext cx="2295526" cy="2550584"/>
          </a:xfrm>
          <a:prstGeom prst="rect">
            <a:avLst/>
          </a:prstGeom>
          <a:noFill/>
        </p:spPr>
      </p:pic>
      <p:pic>
        <p:nvPicPr>
          <p:cNvPr id="16" name="Picture 36" descr="http://www.medprofural.ru/images/upload/image/news/Yanvar/%D0%AD%D0%9A%D0%A1%D0%9F%D0%9E.png"/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121" t="5868" r="24359" b="2200"/>
          <a:stretch/>
        </p:blipFill>
        <p:spPr bwMode="auto">
          <a:xfrm>
            <a:off x="10673861" y="3716737"/>
            <a:ext cx="953817" cy="90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6" descr="ÐÐ°ÑÑÐ¸Ð½ÐºÐ¸ Ð¿Ð¾ Ð·Ð°Ð¿ÑÐ¾ÑÑ Ð¸Ð½Ð½Ð¾Ð¿ÑÐ¾Ð¼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70296" y="5798410"/>
            <a:ext cx="3251200" cy="876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22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3526" y="268604"/>
            <a:ext cx="11398473" cy="507234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Матрица Матрешки – говорим о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России</a:t>
            </a:r>
            <a:endParaRPr lang="ru-RU" sz="3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246994" y="1435081"/>
          <a:ext cx="11792606" cy="453356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668032">
                  <a:extLst>
                    <a:ext uri="{9D8B030D-6E8A-4147-A177-3AD203B41FA5}">
                      <a16:colId xmlns:a16="http://schemas.microsoft.com/office/drawing/2014/main" xmlns="" val="370959591"/>
                    </a:ext>
                  </a:extLst>
                </a:gridCol>
                <a:gridCol w="6943224">
                  <a:extLst>
                    <a:ext uri="{9D8B030D-6E8A-4147-A177-3AD203B41FA5}">
                      <a16:colId xmlns:a16="http://schemas.microsoft.com/office/drawing/2014/main" xmlns="" val="3437460203"/>
                    </a:ext>
                  </a:extLst>
                </a:gridCol>
                <a:gridCol w="31813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66859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 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Путешественница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Вместе с  матрешкой отправляемся в «Путешествие  их Екатеринбурга в Москву»,</a:t>
                      </a:r>
                      <a:r>
                        <a:rPr lang="ru-RU" sz="2400" b="0" i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</a:t>
                      </a:r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зучаем города между родным городом столицей нашей  Родины, а еще – народные ремесла, роспись (городецкая, хохломская и др.), Золотое кольцо России, столица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ru-RU" sz="4400" kern="120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Arial Black" pitchFamily="34" charset="0"/>
                        <a:ea typeface="+mj-ea"/>
                        <a:cs typeface="+mj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30466950"/>
                  </a:ext>
                </a:extLst>
              </a:tr>
              <a:tr h="224756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  </a:t>
                      </a:r>
                      <a:r>
                        <a:rPr lang="ru-RU" sz="2400" b="1" i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Москвичка   </a:t>
                      </a:r>
                    </a:p>
                    <a:p>
                      <a:r>
                        <a:rPr lang="ru-RU" sz="2400" b="0" i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Матрешка-москвичка рассказывает о столице нашей родины – городе Москва: о Красной площади, Кремле, государственной символике, о Большом театре, ВДНХ  и т.д.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0" i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27699109"/>
                  </a:ext>
                </a:extLst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2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40079" y="3773170"/>
            <a:ext cx="1048043" cy="2071713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63694" y="3870995"/>
            <a:ext cx="3076260" cy="2050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6082" name="Picture 2" descr="C:\Users\Евгения\Desktop\Logotip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27477" y="1477105"/>
            <a:ext cx="3235571" cy="2426678"/>
          </a:xfrm>
          <a:prstGeom prst="rect">
            <a:avLst/>
          </a:prstGeom>
          <a:noFill/>
        </p:spPr>
      </p:pic>
      <p:pic>
        <p:nvPicPr>
          <p:cNvPr id="46084" name="Picture 4" descr="C:\Users\Евгения\Desktop\DSC_830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599" y="1670538"/>
            <a:ext cx="1858108" cy="18581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98222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>
          <a:xfrm>
            <a:off x="1003300" y="188640"/>
            <a:ext cx="10909300" cy="79208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ea typeface="+mj-ea"/>
                <a:cs typeface="+mj-cs"/>
              </a:rPr>
              <a:t>Матрица Матрешки – говорим о России 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20108386"/>
              </p:ext>
            </p:extLst>
          </p:nvPr>
        </p:nvGraphicFramePr>
        <p:xfrm>
          <a:off x="215900" y="980728"/>
          <a:ext cx="7442200" cy="5661372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104748">
                  <a:extLst>
                    <a:ext uri="{9D8B030D-6E8A-4147-A177-3AD203B41FA5}">
                      <a16:colId xmlns:a16="http://schemas.microsoft.com/office/drawing/2014/main" xmlns="" val="934388586"/>
                    </a:ext>
                  </a:extLst>
                </a:gridCol>
                <a:gridCol w="5337452">
                  <a:extLst>
                    <a:ext uri="{9D8B030D-6E8A-4147-A177-3AD203B41FA5}">
                      <a16:colId xmlns:a16="http://schemas.microsoft.com/office/drawing/2014/main" xmlns="" val="3237522472"/>
                    </a:ext>
                  </a:extLst>
                </a:gridCol>
              </a:tblGrid>
              <a:tr h="5661372">
                <a:tc>
                  <a:txBody>
                    <a:bodyPr/>
                    <a:lstStyle/>
                    <a:p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ru-RU" sz="2800" b="0" kern="1200" dirty="0" smtClean="0"/>
                        <a:t>Матрешка – </a:t>
                      </a:r>
                      <a:r>
                        <a:rPr lang="ru-RU" sz="2800" b="1" i="1" kern="1200" dirty="0" smtClean="0">
                          <a:solidFill>
                            <a:srgbClr val="C00000"/>
                          </a:solidFill>
                        </a:rPr>
                        <a:t>Россиянка</a:t>
                      </a:r>
                    </a:p>
                    <a:p>
                      <a:pPr marL="0" indent="0" algn="just">
                        <a:buNone/>
                      </a:pPr>
                      <a:r>
                        <a:rPr lang="ru-RU" sz="2800" b="0" kern="1200" dirty="0" smtClean="0"/>
                        <a:t>Собираем воедино всех матрешек. Изучаем карту России, вспоминаем ее прошлое (сказки, легенды), говорим о настоящем – Матрешке-</a:t>
                      </a:r>
                      <a:r>
                        <a:rPr lang="ru-RU" sz="2800" b="0" kern="1200" dirty="0" err="1" smtClean="0"/>
                        <a:t>Уралочке</a:t>
                      </a:r>
                      <a:r>
                        <a:rPr lang="ru-RU" sz="2800" b="0" kern="1200" dirty="0" smtClean="0"/>
                        <a:t>, думаем о будущем нашей страны. Видим, как в самой большой матрешке собирается все наше, родное, российское, сказки, культура, регионы, достижения, день сегодняшний и день завтрашний.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9037476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4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105556"/>
            <a:ext cx="3067050" cy="5046614"/>
          </a:xfrm>
          <a:prstGeom prst="rect">
            <a:avLst/>
          </a:prstGeom>
        </p:spPr>
      </p:pic>
      <p:pic>
        <p:nvPicPr>
          <p:cNvPr id="9" name="Picture 2" descr="https://travel-or-die.ru/wp-content/uploads/2017/07/Goryashhie-tury-po-Rossii-ot-vseh-turoperatorov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0EFED"/>
              </a:clrFrom>
              <a:clrTo>
                <a:srgbClr val="F0EFE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165445" y="1293223"/>
            <a:ext cx="5107339" cy="2743199"/>
          </a:xfrm>
          <a:prstGeom prst="rect">
            <a:avLst/>
          </a:prstGeom>
          <a:noFill/>
        </p:spPr>
      </p:pic>
      <p:pic>
        <p:nvPicPr>
          <p:cNvPr id="10" name="Picture 2" descr="http://www.atorus.ru/public/ator/data/7cac6a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contrast="-10000"/>
          </a:blip>
          <a:srcRect/>
          <a:stretch>
            <a:fillRect/>
          </a:stretch>
        </p:blipFill>
        <p:spPr bwMode="auto">
          <a:xfrm>
            <a:off x="8294914" y="3974495"/>
            <a:ext cx="3897086" cy="2165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710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44137"/>
            <a:ext cx="10515600" cy="600891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Развитие  ребенка в этом возрасте в этом возрастном периоде обязательно должно быть увязано </a:t>
            </a:r>
            <a:r>
              <a:rPr lang="ru-RU" b="1" i="1" dirty="0" smtClean="0"/>
              <a:t>с </a:t>
            </a:r>
            <a:r>
              <a:rPr lang="ru-RU" b="1" i="1" dirty="0" err="1" smtClean="0"/>
              <a:t>деятельностным</a:t>
            </a:r>
            <a:r>
              <a:rPr lang="ru-RU" b="1" i="1" dirty="0" smtClean="0"/>
              <a:t> подходом</a:t>
            </a:r>
            <a:r>
              <a:rPr lang="ru-RU" dirty="0" smtClean="0"/>
              <a:t>: </a:t>
            </a:r>
          </a:p>
          <a:p>
            <a:r>
              <a:rPr lang="ru-RU" dirty="0" smtClean="0"/>
              <a:t>раскрасить матрешку, придумать </a:t>
            </a:r>
            <a:r>
              <a:rPr lang="ru-RU" dirty="0" err="1" smtClean="0"/>
              <a:t>квест</a:t>
            </a:r>
            <a:r>
              <a:rPr lang="ru-RU" dirty="0" smtClean="0"/>
              <a:t> для сказочного героя, </a:t>
            </a:r>
          </a:p>
          <a:p>
            <a:r>
              <a:rPr lang="ru-RU" dirty="0" smtClean="0"/>
              <a:t>подготовить презентацию о своей семье, </a:t>
            </a:r>
          </a:p>
          <a:p>
            <a:r>
              <a:rPr lang="ru-RU" dirty="0" smtClean="0"/>
              <a:t>расставить на карте России флажки (с российским </a:t>
            </a:r>
            <a:r>
              <a:rPr lang="ru-RU" dirty="0" err="1" smtClean="0"/>
              <a:t>триколором</a:t>
            </a:r>
            <a:r>
              <a:rPr lang="ru-RU" dirty="0" smtClean="0"/>
              <a:t>), обозначающие города, где был или хотел бы побывать,</a:t>
            </a:r>
          </a:p>
          <a:p>
            <a:r>
              <a:rPr lang="ru-RU" dirty="0" smtClean="0"/>
              <a:t> сделать коллаж о достопримечательностях своего города или столицы нашей Родины и т.д.) </a:t>
            </a:r>
          </a:p>
          <a:p>
            <a:r>
              <a:rPr lang="ru-RU" dirty="0" smtClean="0"/>
              <a:t>и соответствующим </a:t>
            </a:r>
            <a:r>
              <a:rPr lang="ru-RU" b="1" i="1" dirty="0" smtClean="0"/>
              <a:t>эмоциональным фоном</a:t>
            </a:r>
            <a:r>
              <a:rPr lang="ru-RU" dirty="0" smtClean="0"/>
              <a:t>: </a:t>
            </a:r>
          </a:p>
          <a:p>
            <a:r>
              <a:rPr lang="ru-RU" dirty="0" smtClean="0"/>
              <a:t>радость узнавания, готовность к новому, чувство гордости за достижения, сочувствие, ощущение включенности в социально значимые события, ответственность за свой вклад, оптимистический настрой и т.д. </a:t>
            </a:r>
          </a:p>
          <a:p>
            <a:r>
              <a:rPr lang="ru-RU" dirty="0" smtClean="0"/>
              <a:t>Занятия с детьми должны носить не столько дидактический, сколько </a:t>
            </a:r>
            <a:r>
              <a:rPr lang="ru-RU" b="1" i="1" dirty="0" smtClean="0"/>
              <a:t>эмоционально насыщенный и </a:t>
            </a:r>
            <a:r>
              <a:rPr lang="ru-RU" b="1" i="1" dirty="0" err="1" smtClean="0"/>
              <a:t>деятельностно</a:t>
            </a:r>
            <a:r>
              <a:rPr lang="ru-RU" b="1" i="1" dirty="0" smtClean="0"/>
              <a:t> ориентированный </a:t>
            </a:r>
            <a:r>
              <a:rPr lang="ru-RU" dirty="0" smtClean="0"/>
              <a:t>характер.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6" name="Picture 10" descr="https://www.lavka-podarkov.ru/upload/iblock/2d6/DSC_181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contrast="30000"/>
          </a:blip>
          <a:srcRect/>
          <a:stretch>
            <a:fillRect/>
          </a:stretch>
        </p:blipFill>
        <p:spPr bwMode="auto">
          <a:xfrm>
            <a:off x="7921498" y="439616"/>
            <a:ext cx="2707568" cy="2707568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273270" y="260648"/>
            <a:ext cx="10143210" cy="7780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Перспектива и продолжение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270" y="1067662"/>
            <a:ext cx="6655068" cy="6177200"/>
          </a:xfrm>
          <a:noFill/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Продолжение проекта – в разработке </a:t>
            </a:r>
            <a:endParaRPr lang="ru-RU" dirty="0"/>
          </a:p>
          <a:p>
            <a:pPr marL="630238" indent="-630238">
              <a:buFont typeface="Wingdings" panose="05000000000000000000" pitchFamily="2" charset="2"/>
              <a:buChar char="Ø"/>
            </a:pPr>
            <a:r>
              <a:rPr lang="ru-RU" dirty="0"/>
              <a:t>матрешки-волонтера;</a:t>
            </a:r>
          </a:p>
          <a:p>
            <a:pPr marL="630238" indent="-630238">
              <a:buFont typeface="Wingdings" panose="05000000000000000000" pitchFamily="2" charset="2"/>
              <a:buChar char="Ø"/>
            </a:pPr>
            <a:r>
              <a:rPr lang="ru-RU" dirty="0" smtClean="0"/>
              <a:t>матрешки-спортсменки</a:t>
            </a:r>
            <a:r>
              <a:rPr lang="ru-RU" dirty="0"/>
              <a:t>;</a:t>
            </a:r>
          </a:p>
          <a:p>
            <a:pPr marL="630238" indent="-630238">
              <a:buFont typeface="Wingdings" panose="05000000000000000000" pitchFamily="2" charset="2"/>
              <a:buChar char="Ø"/>
            </a:pPr>
            <a:r>
              <a:rPr lang="ru-RU" dirty="0" smtClean="0"/>
              <a:t>матрешки-космонавта:</a:t>
            </a:r>
            <a:endParaRPr lang="ru-RU" dirty="0"/>
          </a:p>
          <a:p>
            <a:pPr marL="630238" indent="-630238">
              <a:buFont typeface="Wingdings" panose="05000000000000000000" pitchFamily="2" charset="2"/>
              <a:buChar char="Ø"/>
            </a:pPr>
            <a:r>
              <a:rPr lang="ru-RU" dirty="0" smtClean="0"/>
              <a:t>матрешки-робота…</a:t>
            </a:r>
          </a:p>
          <a:p>
            <a:pPr marL="630238" indent="-630238">
              <a:buNone/>
            </a:pPr>
            <a:endParaRPr lang="ru-RU" dirty="0" smtClean="0"/>
          </a:p>
          <a:p>
            <a:pPr marL="630238" indent="-630238">
              <a:buNone/>
            </a:pPr>
            <a:r>
              <a:rPr lang="ru-RU" dirty="0" smtClean="0"/>
              <a:t>   Для каждой возрастной группы можно</a:t>
            </a:r>
          </a:p>
          <a:p>
            <a:pPr marL="630238" indent="-630238">
              <a:buNone/>
            </a:pPr>
            <a:r>
              <a:rPr lang="ru-RU" dirty="0" smtClean="0"/>
              <a:t>и нужно разработать свою серию Матрешки:</a:t>
            </a:r>
          </a:p>
          <a:p>
            <a:pPr marL="630238" indent="-630238">
              <a:buFontTx/>
              <a:buChar char="-"/>
            </a:pPr>
            <a:r>
              <a:rPr lang="ru-RU" dirty="0" smtClean="0"/>
              <a:t>Сколько «занятий», </a:t>
            </a:r>
          </a:p>
          <a:p>
            <a:pPr marL="630238" indent="-630238">
              <a:buFontTx/>
              <a:buChar char="-"/>
            </a:pPr>
            <a:r>
              <a:rPr lang="ru-RU" dirty="0" smtClean="0"/>
              <a:t>Чему посвящены;</a:t>
            </a:r>
          </a:p>
          <a:p>
            <a:pPr marL="630238" indent="-630238">
              <a:buFontTx/>
              <a:buChar char="-"/>
            </a:pPr>
            <a:r>
              <a:rPr lang="ru-RU" dirty="0" smtClean="0"/>
              <a:t>Какова кульминация;</a:t>
            </a:r>
          </a:p>
          <a:p>
            <a:pPr marL="630238" indent="-630238">
              <a:buFontTx/>
              <a:buChar char="-"/>
            </a:pPr>
            <a:r>
              <a:rPr lang="ru-RU" dirty="0" smtClean="0"/>
              <a:t>Как можно совместить одну серию Матрешки с другой </a:t>
            </a:r>
          </a:p>
          <a:p>
            <a:pPr marL="630238" indent="-630238">
              <a:buFontTx/>
              <a:buChar char="-"/>
            </a:pPr>
            <a:r>
              <a:rPr lang="ru-RU" dirty="0" smtClean="0"/>
              <a:t>И т.д.</a:t>
            </a:r>
          </a:p>
          <a:p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	</a:t>
            </a: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Picture 7" descr="https://www.parazitakusok.ru/images/item/3360/item_1800_1479383168_845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7704">
            <a:off x="9431115" y="3695227"/>
            <a:ext cx="2969100" cy="2969100"/>
          </a:xfrm>
          <a:prstGeom prst="rect">
            <a:avLst/>
          </a:prstGeom>
          <a:noFill/>
        </p:spPr>
      </p:pic>
      <p:pic>
        <p:nvPicPr>
          <p:cNvPr id="11" name="Picture 11" descr="http://img-fotki.yandex.ru/get/5101/mr-truth-seeker.15/0_38271_8287f0b6_L.jpg"/>
          <p:cNvPicPr>
            <a:picLocks noChangeAspect="1" noChangeArrowheads="1"/>
          </p:cNvPicPr>
          <p:nvPr/>
        </p:nvPicPr>
        <p:blipFill rotWithShape="1">
          <a:blip r:embed="rId4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 b="2735"/>
          <a:stretch/>
        </p:blipFill>
        <p:spPr bwMode="auto">
          <a:xfrm>
            <a:off x="8686800" y="4349749"/>
            <a:ext cx="1215206" cy="1961712"/>
          </a:xfrm>
          <a:prstGeom prst="rect">
            <a:avLst/>
          </a:prstGeom>
          <a:noFill/>
        </p:spPr>
      </p:pic>
      <p:pic>
        <p:nvPicPr>
          <p:cNvPr id="19462" name="Picture 6" descr="https://event-live.ru/netcat_files/userfiles/260918/s2-pic2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12200">
            <a:off x="5852156" y="3858668"/>
            <a:ext cx="3119211" cy="2546363"/>
          </a:xfrm>
          <a:prstGeom prst="rect">
            <a:avLst/>
          </a:prstGeom>
          <a:noFill/>
        </p:spPr>
      </p:pic>
      <p:pic>
        <p:nvPicPr>
          <p:cNvPr id="19464" name="Picture 8" descr="https://img.cataloxy.ru/upload/board/100/546/5454010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 rot="20250982">
            <a:off x="7037026" y="1495049"/>
            <a:ext cx="1641555" cy="2782196"/>
          </a:xfrm>
          <a:prstGeom prst="rect">
            <a:avLst/>
          </a:prstGeom>
          <a:noFill/>
        </p:spPr>
      </p:pic>
      <p:pic>
        <p:nvPicPr>
          <p:cNvPr id="27651" name="Picture 3" descr="C:\Users\Евгения\Desktop\44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128955">
            <a:off x="10168411" y="1692607"/>
            <a:ext cx="1455461" cy="25490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0436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987244" y="173742"/>
            <a:ext cx="10266910" cy="7780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Социальная значимость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программы</a:t>
            </a:r>
            <a:endParaRPr lang="ru-RU" sz="36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5310" y="1162055"/>
            <a:ext cx="7514897" cy="5835211"/>
          </a:xfrm>
          <a:noFill/>
        </p:spPr>
        <p:txBody>
          <a:bodyPr>
            <a:normAutofit/>
          </a:bodyPr>
          <a:lstStyle/>
          <a:p>
            <a:pPr marL="452438" indent="-4524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2438" algn="l"/>
              </a:tabLst>
              <a:defRPr/>
            </a:pPr>
            <a:r>
              <a:rPr lang="ru-RU" dirty="0"/>
              <a:t>Внедрение </a:t>
            </a:r>
            <a:r>
              <a:rPr lang="ru-RU" dirty="0" smtClean="0"/>
              <a:t>программы </a:t>
            </a:r>
            <a:r>
              <a:rPr lang="ru-RU" dirty="0"/>
              <a:t>«Матрица Матрешки: говорим о России</a:t>
            </a:r>
            <a:r>
              <a:rPr lang="ru-RU" dirty="0" smtClean="0"/>
              <a:t>»; </a:t>
            </a:r>
            <a:endParaRPr lang="ru-RU" dirty="0"/>
          </a:p>
          <a:p>
            <a:pPr marL="452438" indent="-4524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2438" algn="l"/>
              </a:tabLst>
              <a:defRPr/>
            </a:pPr>
            <a:r>
              <a:rPr lang="ru-RU" dirty="0"/>
              <a:t>Оптимизация современной и эффективной системы патриотического воспитания в детских садах и школах Свердловской </a:t>
            </a:r>
            <a:r>
              <a:rPr lang="ru-RU" dirty="0" smtClean="0"/>
              <a:t>области; </a:t>
            </a:r>
            <a:endParaRPr lang="ru-RU" dirty="0"/>
          </a:p>
          <a:p>
            <a:pPr marL="452438" indent="-4524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2438" algn="l"/>
              </a:tabLst>
              <a:defRPr/>
            </a:pPr>
            <a:r>
              <a:rPr lang="ru-RU" dirty="0"/>
              <a:t>Создание методического обеспечения для сетевого взаимодействия педагогов по программе «Матрица матрешки:  говорим о России</a:t>
            </a:r>
            <a:r>
              <a:rPr lang="ru-RU" dirty="0" smtClean="0"/>
              <a:t>»; </a:t>
            </a:r>
            <a:endParaRPr lang="ru-RU" dirty="0"/>
          </a:p>
          <a:p>
            <a:pPr marL="452438" indent="-452438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tabLst>
                <a:tab pos="452438" algn="l"/>
              </a:tabLst>
              <a:defRPr/>
            </a:pPr>
            <a:r>
              <a:rPr lang="ru-RU" dirty="0"/>
              <a:t>Консолидация  педагогов, родителей, детей в вопросах патриотического </a:t>
            </a:r>
            <a:r>
              <a:rPr lang="ru-RU" dirty="0" smtClean="0"/>
              <a:t>воспитания. </a:t>
            </a:r>
            <a:endParaRPr lang="ru-RU" dirty="0"/>
          </a:p>
          <a:p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26" name="Picture 2" descr="http://mkdoubutdetsad5.ucoz.ru/_pu/0/5266049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608423" y="1698815"/>
            <a:ext cx="3226224" cy="2150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81595" y="4104079"/>
            <a:ext cx="2237009" cy="2204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0436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О патриотическом </a:t>
            </a:r>
            <a:r>
              <a:rPr lang="ru-RU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воспитании  в </a:t>
            </a:r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период дошкольного детства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Примерная общеобразовательная программа  «Детство» ( Т.И. Бабаева, А.Г. Гогоберидзе, О.В. Солнцева и др.): «развивать представления о родном городе и стране, гражданско-патриотические чувства»</a:t>
            </a:r>
          </a:p>
          <a:p>
            <a:r>
              <a:rPr lang="ru-RU" dirty="0" smtClean="0"/>
              <a:t>Программа «От рождения до школы» (под редакцией Н. Е. </a:t>
            </a:r>
            <a:r>
              <a:rPr lang="ru-RU" dirty="0" err="1" smtClean="0"/>
              <a:t>Вераксы</a:t>
            </a:r>
            <a:r>
              <a:rPr lang="ru-RU" dirty="0" smtClean="0"/>
              <a:t>, Т. С. Комаровой, М. А. Васильевой): «воспитание в детях патриотических чувств, любви к Родине, гордости за ее достижения, уверенности в том, что Россия – великая многонациональная страна с героическим прошлым и счастливым будущим»</a:t>
            </a:r>
            <a:endParaRPr lang="ru-RU" dirty="0"/>
          </a:p>
        </p:txBody>
      </p:sp>
      <p:pic>
        <p:nvPicPr>
          <p:cNvPr id="6146" name="Picture 2" descr="http://kinder-baby.com.ru/332-thickbox_default/%D1%84%D0%B3%D0%BE%D1%81-%D0%BE%D1%81%D0%BD%D0%BE%D0%B2%D0%BD%D0%B0%D1%8F-%D0%BE%D0%B1%D1%80%D0%B0%D0%B7%D0%BE%D0%B2%D0%B0%D1%82%D0%B5%D0%BB%D1%8C%D0%BD%D0%B0%D1%8F-%D0%BF%D1%80%D0%BE%D0%B3%D1%80%D0%B0%D0%BC%D0%BC%D0%B0-%D0%BE%D1%82-%D1%80%D0%BE%D0%B6%D0%B4%D0%B5%D0%BD%D0%B8%D1%8F-%D0%B4%D0%BE-%D1%88%D0%BA%D0%BE%D0%BB%D1%8B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90535" y="3798281"/>
            <a:ext cx="3253154" cy="3253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31074"/>
            <a:ext cx="10515600" cy="5745889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Парциальная программа «Мы живем в России» (Н.Г. </a:t>
            </a:r>
            <a:r>
              <a:rPr lang="ru-RU" dirty="0" err="1" smtClean="0"/>
              <a:t>Зеленова</a:t>
            </a:r>
            <a:r>
              <a:rPr lang="ru-RU" dirty="0" smtClean="0"/>
              <a:t>, Л.Е. Осипова): формирование чувства любви к своему родному краю, своей малой родине на основе приобщения к родной природе, культуре и традициям; формирование представлений о России как о родной стране, о Москве как о столице России; воспитание патриотизма, воспитание гражданско-патриотических чувств через изучение государственной символики России»</a:t>
            </a:r>
          </a:p>
          <a:p>
            <a:r>
              <a:rPr lang="ru-RU" dirty="0" smtClean="0"/>
              <a:t>Примерная общеобразовательная программа «Радуга» (Т. И. </a:t>
            </a:r>
            <a:r>
              <a:rPr lang="ru-RU" dirty="0" err="1" smtClean="0"/>
              <a:t>Гризик</a:t>
            </a:r>
            <a:r>
              <a:rPr lang="ru-RU" dirty="0" smtClean="0"/>
              <a:t>, Т. Н. </a:t>
            </a:r>
            <a:r>
              <a:rPr lang="ru-RU" dirty="0" err="1" smtClean="0"/>
              <a:t>Доронова</a:t>
            </a:r>
            <a:r>
              <a:rPr lang="ru-RU" dirty="0" smtClean="0"/>
              <a:t>, Е. В. Соловьёва, С. Г. Якобсон): «знакомить с понятиями «моя страна», «мой город (посёлок, село, деревня)», «мой край», с именами героев края, города и т. д.; дать детям начальное представление о государстве, в котором они живут»,  воспитывать любовь к родной природе, восхищение её красотой; рассказывать о национальных природных богатствах, уникальных объектах природы, самых важных вехах в истории родного края» 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Мы провели необычное исследование в детских садах </a:t>
            </a:r>
            <a:b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г. Екатеринбурга (Россия)  </a:t>
            </a:r>
            <a:r>
              <a:rPr lang="ru-RU" sz="3200" b="1" smtClean="0">
                <a:solidFill>
                  <a:schemeClr val="accent6">
                    <a:lumMod val="50000"/>
                  </a:schemeClr>
                </a:solidFill>
              </a:rPr>
              <a:t>и </a:t>
            </a:r>
            <a:br>
              <a:rPr lang="ru-RU" sz="3200" b="1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ru-RU" sz="3200" b="1" smtClean="0">
                <a:solidFill>
                  <a:schemeClr val="accent6">
                    <a:lumMod val="50000"/>
                  </a:schemeClr>
                </a:solidFill>
              </a:rPr>
              <a:t>г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.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Чанчунь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 (провинции </a:t>
            </a:r>
            <a:r>
              <a:rPr lang="ru-RU" sz="3200" b="1" dirty="0" err="1" smtClean="0">
                <a:solidFill>
                  <a:schemeClr val="accent6">
                    <a:lumMod val="50000"/>
                  </a:schemeClr>
                </a:solidFill>
              </a:rPr>
              <a:t>Цзилинь</a:t>
            </a:r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</a:rPr>
              <a:t>, Китай)</a:t>
            </a:r>
            <a:endParaRPr lang="ru-RU" sz="32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2036645"/>
            <a:ext cx="10515600" cy="4351338"/>
          </a:xfrm>
        </p:spPr>
        <p:txBody>
          <a:bodyPr/>
          <a:lstStyle/>
          <a:p>
            <a:r>
              <a:rPr lang="ru-RU" dirty="0" smtClean="0"/>
              <a:t>В опытной работе приняли участие 79 маленьких россиян и 82 китайских дошкольников. Возраст участников – от 5 до 7 лет.</a:t>
            </a:r>
          </a:p>
          <a:p>
            <a:r>
              <a:rPr lang="ru-RU" dirty="0" smtClean="0"/>
              <a:t> Цель исследования – узнать, как дети старшего дошкольного возраста понимают значение слова «родина». </a:t>
            </a:r>
          </a:p>
          <a:p>
            <a:r>
              <a:rPr lang="ru-RU" dirty="0" smtClean="0"/>
              <a:t>Для этого им было предложено ответить на три вопроса: что такое Родина? любишь ли ты Родину? за что ты любишь Родину? (второй вопрос был переходным к третьему).</a:t>
            </a:r>
          </a:p>
          <a:p>
            <a:r>
              <a:rPr lang="ru-RU" dirty="0" smtClean="0"/>
              <a:t>А затем было предложено «нарисовать Родину»…</a:t>
            </a:r>
            <a:endParaRPr lang="ru-RU" dirty="0"/>
          </a:p>
        </p:txBody>
      </p:sp>
      <p:pic>
        <p:nvPicPr>
          <p:cNvPr id="16386" name="Picture 2" descr="https://komtv.org/wp-content/uploads/2018/01/1463148760_russia-china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0000"/>
          </a:blip>
          <a:srcRect/>
          <a:stretch>
            <a:fillRect/>
          </a:stretch>
        </p:blipFill>
        <p:spPr bwMode="auto">
          <a:xfrm>
            <a:off x="8739553" y="4899512"/>
            <a:ext cx="3417277" cy="1800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67232"/>
            <a:ext cx="9009185" cy="5341202"/>
          </a:xfrm>
        </p:spPr>
        <p:txBody>
          <a:bodyPr/>
          <a:lstStyle/>
          <a:p>
            <a:r>
              <a:rPr lang="ru-RU" b="1" i="1" dirty="0" smtClean="0"/>
              <a:t>Ксения</a:t>
            </a:r>
            <a:r>
              <a:rPr lang="ru-RU" dirty="0" smtClean="0"/>
              <a:t>: (Что такое Родина?) Это </a:t>
            </a:r>
            <a:r>
              <a:rPr lang="ru-RU" i="1" dirty="0" smtClean="0"/>
              <a:t>где люди живут. Родина – она важная сильная. Она должна быть</a:t>
            </a:r>
            <a:r>
              <a:rPr lang="ru-RU" dirty="0" smtClean="0"/>
              <a:t>. (За что ты любишь Родину?) </a:t>
            </a:r>
            <a:r>
              <a:rPr lang="ru-RU" i="1" dirty="0" smtClean="0"/>
              <a:t>Родина – она всем людям нужна. Нет землетрясения, люди в ней не погибают. Люди здесь живут хорошо и счастливо.</a:t>
            </a:r>
            <a:endParaRPr lang="ru-RU" dirty="0" smtClean="0"/>
          </a:p>
          <a:p>
            <a:r>
              <a:rPr lang="ru-RU" b="1" i="1" dirty="0" smtClean="0"/>
              <a:t>Мила</a:t>
            </a:r>
            <a:r>
              <a:rPr lang="ru-RU" dirty="0" smtClean="0"/>
              <a:t>: (Что такое Родина?) </a:t>
            </a:r>
            <a:r>
              <a:rPr lang="ru-RU" i="1" dirty="0" smtClean="0"/>
              <a:t>Это наша страна, она большая</a:t>
            </a:r>
            <a:r>
              <a:rPr lang="ru-RU" dirty="0" smtClean="0"/>
              <a:t>. (За что ты любишь Родину?) </a:t>
            </a:r>
            <a:r>
              <a:rPr lang="ru-RU" i="1" dirty="0" smtClean="0"/>
              <a:t>Люблю потому что она любимая, родная, хорошая. Это семья, дом… Потому что семья для меня самое главное</a:t>
            </a:r>
            <a:r>
              <a:rPr lang="ru-RU" dirty="0" smtClean="0"/>
              <a:t>. </a:t>
            </a:r>
          </a:p>
          <a:p>
            <a:r>
              <a:rPr lang="ru-RU" b="1" i="1" dirty="0" smtClean="0"/>
              <a:t>Артем</a:t>
            </a:r>
            <a:r>
              <a:rPr lang="ru-RU" dirty="0" smtClean="0"/>
              <a:t>: (Что такое Родина?) </a:t>
            </a:r>
            <a:r>
              <a:rPr lang="ru-RU" i="1" dirty="0" smtClean="0"/>
              <a:t>Родина – жизнь</a:t>
            </a:r>
            <a:r>
              <a:rPr lang="ru-RU" dirty="0" smtClean="0"/>
              <a:t>.                    (За что ты любишь Родину?) </a:t>
            </a:r>
            <a:r>
              <a:rPr lang="ru-RU" i="1" dirty="0" smtClean="0"/>
              <a:t>Люблю Родину, потому что она хорошая… и воздуха много дает…</a:t>
            </a:r>
            <a:r>
              <a:rPr lang="ru-RU" dirty="0" smtClean="0"/>
              <a:t> </a:t>
            </a:r>
          </a:p>
          <a:p>
            <a:endParaRPr lang="ru-RU" dirty="0"/>
          </a:p>
        </p:txBody>
      </p:sp>
      <p:pic>
        <p:nvPicPr>
          <p:cNvPr id="3074" name="Picture 2" descr="http://crosti.ru/patterns/00/00/b4/28a32a5bf5/preview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10000" contrast="10000"/>
          </a:blip>
          <a:srcRect/>
          <a:stretch>
            <a:fillRect/>
          </a:stretch>
        </p:blipFill>
        <p:spPr bwMode="auto">
          <a:xfrm>
            <a:off x="9182518" y="3065585"/>
            <a:ext cx="3009481" cy="35110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tatic1.gophotoweb.com/u4065/4630/photos/107500/1000-Maria_Valsova-835d1c4b2b7e2d345d9ca94c46a30d64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3F1EF"/>
              </a:clrFrom>
              <a:clrTo>
                <a:srgbClr val="F3F1EF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7578970" y="1608006"/>
            <a:ext cx="4613030" cy="307535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77089"/>
            <a:ext cx="8428892" cy="5841295"/>
          </a:xfrm>
        </p:spPr>
        <p:txBody>
          <a:bodyPr>
            <a:normAutofit/>
          </a:bodyPr>
          <a:lstStyle/>
          <a:p>
            <a:r>
              <a:rPr lang="ru-RU" dirty="0" smtClean="0"/>
              <a:t>При ответах на заданные вопросы дошкольникам явно не хватало опоры на конкретные явления, события, поэтому они почти сразу переходили к ассоциациям:</a:t>
            </a:r>
          </a:p>
          <a:p>
            <a:r>
              <a:rPr lang="ru-RU" i="1" dirty="0" smtClean="0"/>
              <a:t>Родина</a:t>
            </a:r>
            <a:r>
              <a:rPr lang="ru-RU" dirty="0" smtClean="0"/>
              <a:t> – родные: вспоминались родственники, родители, семья;</a:t>
            </a:r>
          </a:p>
          <a:p>
            <a:r>
              <a:rPr lang="ru-RU" i="1" dirty="0" smtClean="0"/>
              <a:t>Родина</a:t>
            </a:r>
            <a:r>
              <a:rPr lang="ru-RU" dirty="0" smtClean="0"/>
              <a:t> – природа: земля, родная природа, красивые поляны; хорошо пахнет цветами, можно ехать за березовым соком;</a:t>
            </a:r>
          </a:p>
          <a:p>
            <a:r>
              <a:rPr lang="ru-RU" i="1" dirty="0" smtClean="0"/>
              <a:t>Родина</a:t>
            </a:r>
            <a:r>
              <a:rPr lang="ru-RU" dirty="0" smtClean="0"/>
              <a:t> – родные просторы: она большая, кажется, что она бесконечная, тут хватит места всем, и воздуха много дает…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1000" y="197956"/>
            <a:ext cx="9017000" cy="1325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«Нарисуй Родину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»: </a:t>
            </a:r>
            <a:b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рисунки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детей </a:t>
            </a:r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России </a:t>
            </a:r>
            <a:r>
              <a:rPr lang="ru-RU" sz="36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и Китая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9" y="2309206"/>
            <a:ext cx="1797267" cy="1584287"/>
          </a:xfrm>
        </p:spPr>
        <p:txBody>
          <a:bodyPr>
            <a:normAutofit/>
          </a:bodyPr>
          <a:lstStyle/>
          <a:p>
            <a:r>
              <a:rPr lang="ru-RU" i="1" dirty="0" smtClean="0">
                <a:solidFill>
                  <a:srgbClr val="C00000"/>
                </a:solidFill>
              </a:rPr>
              <a:t>Рисунки юных россиян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prepod\Downloads\китайские дети\китайские дети\IMG_9185.JPG"/>
          <p:cNvPicPr>
            <a:picLocks noChangeAspect="1" noChangeArrowheads="1"/>
          </p:cNvPicPr>
          <p:nvPr/>
        </p:nvPicPr>
        <p:blipFill rotWithShape="1">
          <a:blip r:embed="rId2" cstate="print">
            <a:lum bright="-30000"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619" b="9038"/>
          <a:stretch/>
        </p:blipFill>
        <p:spPr bwMode="auto">
          <a:xfrm>
            <a:off x="3062544" y="4661635"/>
            <a:ext cx="2773945" cy="1843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 descr="C:\Users\prepod\Downloads\китайские дети\китайские дети\IMG_9169.JPG"/>
          <p:cNvPicPr>
            <a:picLocks noChangeAspect="1" noChangeArrowheads="1"/>
          </p:cNvPicPr>
          <p:nvPr/>
        </p:nvPicPr>
        <p:blipFill rotWithShape="1">
          <a:blip r:embed="rId4" cstate="print">
            <a:lum bright="-30000"/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6006"/>
          <a:stretch/>
        </p:blipFill>
        <p:spPr bwMode="auto">
          <a:xfrm>
            <a:off x="8329544" y="4601916"/>
            <a:ext cx="2757947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lum bright="-10000"/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65497" y="1676424"/>
            <a:ext cx="2879892" cy="21599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lum bright="-10000"/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941"/>
          <a:stretch/>
        </p:blipFill>
        <p:spPr>
          <a:xfrm>
            <a:off x="2691030" y="1786759"/>
            <a:ext cx="2870154" cy="201196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lum bright="-10000"/>
          </a:blip>
          <a:stretch>
            <a:fillRect/>
          </a:stretch>
        </p:blipFill>
        <p:spPr>
          <a:xfrm>
            <a:off x="5740280" y="1764303"/>
            <a:ext cx="2867025" cy="2066925"/>
          </a:xfrm>
          <a:prstGeom prst="rect">
            <a:avLst/>
          </a:prstGeom>
        </p:spPr>
      </p:pic>
      <p:sp>
        <p:nvSpPr>
          <p:cNvPr id="12" name="Содержимое 2"/>
          <p:cNvSpPr txBox="1">
            <a:spLocks/>
          </p:cNvSpPr>
          <p:nvPr/>
        </p:nvSpPr>
        <p:spPr>
          <a:xfrm>
            <a:off x="395538" y="4736010"/>
            <a:ext cx="2061059" cy="15842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i="1" dirty="0" smtClean="0">
                <a:solidFill>
                  <a:srgbClr val="C00000"/>
                </a:solidFill>
              </a:rPr>
              <a:t>Рисунки китайских детей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11" cstate="print">
            <a:lum bright="-20000"/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bright="40000" contrast="-5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413" r="6139" b="5584"/>
          <a:stretch/>
        </p:blipFill>
        <p:spPr>
          <a:xfrm rot="5400000">
            <a:off x="5793267" y="4411256"/>
            <a:ext cx="2589192" cy="1800000"/>
          </a:xfrm>
          <a:prstGeom prst="rect">
            <a:avLst/>
          </a:prstGeom>
        </p:spPr>
      </p:pic>
      <p:sp>
        <p:nvSpPr>
          <p:cNvPr id="13" name="Содержимое 2"/>
          <p:cNvSpPr txBox="1">
            <a:spLocks/>
          </p:cNvSpPr>
          <p:nvPr/>
        </p:nvSpPr>
        <p:spPr>
          <a:xfrm>
            <a:off x="2687902" y="3516262"/>
            <a:ext cx="2870154" cy="44746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i="1" dirty="0" smtClean="0"/>
              <a:t>Деревья и лес</a:t>
            </a:r>
            <a:endParaRPr lang="ru-RU" sz="2000" i="1" dirty="0"/>
          </a:p>
        </p:txBody>
      </p:sp>
      <p:sp>
        <p:nvSpPr>
          <p:cNvPr id="14" name="Содержимое 2"/>
          <p:cNvSpPr txBox="1">
            <a:spLocks/>
          </p:cNvSpPr>
          <p:nvPr/>
        </p:nvSpPr>
        <p:spPr>
          <a:xfrm>
            <a:off x="5740279" y="3536595"/>
            <a:ext cx="2870154" cy="44746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i="1" dirty="0" smtClean="0"/>
              <a:t>Мост через речку</a:t>
            </a:r>
            <a:endParaRPr lang="ru-RU" sz="2000" i="1" dirty="0"/>
          </a:p>
        </p:txBody>
      </p:sp>
      <p:sp>
        <p:nvSpPr>
          <p:cNvPr id="15" name="Содержимое 2"/>
          <p:cNvSpPr txBox="1">
            <a:spLocks/>
          </p:cNvSpPr>
          <p:nvPr/>
        </p:nvSpPr>
        <p:spPr>
          <a:xfrm>
            <a:off x="8962368" y="3614629"/>
            <a:ext cx="2883021" cy="447461"/>
          </a:xfrm>
          <a:prstGeom prst="rect">
            <a:avLst/>
          </a:prstGeom>
          <a:solidFill>
            <a:schemeClr val="bg1">
              <a:alpha val="48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i="1" dirty="0" smtClean="0"/>
              <a:t>Мой дом</a:t>
            </a:r>
            <a:endParaRPr lang="ru-RU" sz="2000" i="1" dirty="0"/>
          </a:p>
        </p:txBody>
      </p:sp>
      <p:sp>
        <p:nvSpPr>
          <p:cNvPr id="16" name="Содержимое 2"/>
          <p:cNvSpPr txBox="1">
            <a:spLocks/>
          </p:cNvSpPr>
          <p:nvPr/>
        </p:nvSpPr>
        <p:spPr>
          <a:xfrm>
            <a:off x="3051338" y="6221349"/>
            <a:ext cx="2773945" cy="44746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i="1" dirty="0" smtClean="0"/>
              <a:t>Флаг Китая и народ</a:t>
            </a:r>
            <a:endParaRPr lang="ru-RU" sz="2000" i="1" dirty="0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6079493" y="6365407"/>
            <a:ext cx="2112007" cy="321143"/>
          </a:xfrm>
          <a:prstGeom prst="rect">
            <a:avLst/>
          </a:prstGeom>
          <a:solidFill>
            <a:schemeClr val="bg1">
              <a:alpha val="51000"/>
            </a:schemeClr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i="1" dirty="0" smtClean="0"/>
              <a:t>Шанхайская башня</a:t>
            </a:r>
            <a:endParaRPr lang="ru-RU" sz="1800" i="1" dirty="0"/>
          </a:p>
        </p:txBody>
      </p:sp>
      <p:sp>
        <p:nvSpPr>
          <p:cNvPr id="19" name="Содержимое 2"/>
          <p:cNvSpPr txBox="1">
            <a:spLocks/>
          </p:cNvSpPr>
          <p:nvPr/>
        </p:nvSpPr>
        <p:spPr>
          <a:xfrm>
            <a:off x="8282087" y="6281857"/>
            <a:ext cx="2757947" cy="447461"/>
          </a:xfrm>
          <a:prstGeom prst="rect">
            <a:avLst/>
          </a:prstGeom>
          <a:solidFill>
            <a:schemeClr val="bg1">
              <a:alpha val="49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2000" i="1" dirty="0"/>
              <a:t>Площадь Т</a:t>
            </a:r>
            <a:r>
              <a:rPr lang="ru-RU" sz="2000" i="1" dirty="0" smtClean="0"/>
              <a:t>яньаньмэнь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99338" y="1825625"/>
            <a:ext cx="7854462" cy="4351338"/>
          </a:xfrm>
        </p:spPr>
        <p:txBody>
          <a:bodyPr/>
          <a:lstStyle/>
          <a:p>
            <a:r>
              <a:rPr lang="ru-RU" dirty="0" smtClean="0"/>
              <a:t>Ставя задачу воспитания у маленьких граждан России ценностного отношения к Родине, </a:t>
            </a:r>
          </a:p>
          <a:p>
            <a:r>
              <a:rPr lang="ru-RU" dirty="0" smtClean="0"/>
              <a:t>создавая базу для формирования патриотических чувств, </a:t>
            </a:r>
          </a:p>
          <a:p>
            <a:r>
              <a:rPr lang="ru-RU" dirty="0" smtClean="0"/>
              <a:t>необходимо опираться на более или менее выраженные </a:t>
            </a:r>
            <a:r>
              <a:rPr lang="ru-RU" i="1" dirty="0" smtClean="0"/>
              <a:t>явления, объекты, образы</a:t>
            </a:r>
            <a:r>
              <a:rPr lang="ru-RU" dirty="0" smtClean="0"/>
              <a:t>,             прямо и опосредованно связанные с Родиной как понятием и как явлением.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Как любить родину?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2" descr="http://pict.belvedor.com/e/a2/ea2a6ddee21a41814c70b4b266394ae7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670539"/>
            <a:ext cx="3598982" cy="3598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297243" y="3135085"/>
            <a:ext cx="4679757" cy="34747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89112" y="3917123"/>
            <a:ext cx="7575370" cy="2705099"/>
          </a:xfrm>
          <a:noFill/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Матрица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Матрешки:  </a:t>
            </a:r>
            <a:br>
              <a:rPr lang="ru-RU" sz="44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</a:br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говорим о 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  <a:latin typeface="Arial Black" pitchFamily="34" charset="0"/>
              </a:rPr>
              <a:t>России </a:t>
            </a:r>
            <a: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</a:br>
            <a:endParaRPr lang="ru-RU" sz="4000" b="1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77886" y="533811"/>
            <a:ext cx="6037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Мы считаем, что образом, который раскроет понятие Родины у детей, должна стать матрешка, помогающая увидеть богатую культуру, наследие и будущее нашей страны. </a:t>
            </a:r>
          </a:p>
          <a:p>
            <a:r>
              <a:rPr lang="ru-RU" sz="2800" dirty="0" smtClean="0"/>
              <a:t>Матрешка – уникальная фигура, которая является одновременно символом и многомерности, и единства</a:t>
            </a:r>
            <a:endParaRPr lang="ru-RU" sz="2800" dirty="0"/>
          </a:p>
        </p:txBody>
      </p:sp>
      <p:pic>
        <p:nvPicPr>
          <p:cNvPr id="30722" name="Picture 2" descr="http://www.atorus.ru/public/ator/data/7cac6a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contrast="-10000"/>
          </a:blip>
          <a:srcRect/>
          <a:stretch>
            <a:fillRect/>
          </a:stretch>
        </p:blipFill>
        <p:spPr bwMode="auto">
          <a:xfrm>
            <a:off x="418012" y="550092"/>
            <a:ext cx="4558937" cy="2532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92217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1615</TotalTime>
  <Words>1192</Words>
  <Application>Microsoft Office PowerPoint</Application>
  <PresentationFormat>Произвольный</PresentationFormat>
  <Paragraphs>88</Paragraphs>
  <Slides>16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Как любить родину?</vt:lpstr>
      <vt:lpstr>О патриотическом воспитании  в период дошкольного детства</vt:lpstr>
      <vt:lpstr>Слайд 3</vt:lpstr>
      <vt:lpstr>Мы провели необычное исследование в детских садах  г. Екатеринбурга (Россия)  и  г. Чанчунь (провинции Цзилинь, Китай)</vt:lpstr>
      <vt:lpstr>Слайд 5</vt:lpstr>
      <vt:lpstr>Слайд 6</vt:lpstr>
      <vt:lpstr>«Нарисуй Родину»:  рисунки детей России и Китая</vt:lpstr>
      <vt:lpstr>Как любить родину?</vt:lpstr>
      <vt:lpstr>Матрица Матрешки:   говорим о России  </vt:lpstr>
      <vt:lpstr>Матрица Матрешки – говорим о России</vt:lpstr>
      <vt:lpstr>Матрица Матрешки – говорим о России</vt:lpstr>
      <vt:lpstr>Матрица Матрешки – говорим о России</vt:lpstr>
      <vt:lpstr>Слайд 13</vt:lpstr>
      <vt:lpstr>Слайд 14</vt:lpstr>
      <vt:lpstr>Перспектива и продолжение</vt:lpstr>
      <vt:lpstr>Социальная значимость программы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Матрица матрешки - говорим о России: школа для детей и взрослых</dc:title>
  <dc:creator>Светлана Белоусова</dc:creator>
  <cp:lastModifiedBy>User276</cp:lastModifiedBy>
  <cp:revision>132</cp:revision>
  <dcterms:created xsi:type="dcterms:W3CDTF">2018-06-12T12:43:35Z</dcterms:created>
  <dcterms:modified xsi:type="dcterms:W3CDTF">2018-12-06T08:59:12Z</dcterms:modified>
</cp:coreProperties>
</file>