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95" r:id="rId3"/>
    <p:sldId id="297" r:id="rId4"/>
    <p:sldId id="296" r:id="rId5"/>
    <p:sldId id="298" r:id="rId6"/>
    <p:sldId id="299" r:id="rId7"/>
    <p:sldId id="271" r:id="rId8"/>
    <p:sldId id="300" r:id="rId9"/>
    <p:sldId id="256" r:id="rId10"/>
    <p:sldId id="280" r:id="rId11"/>
    <p:sldId id="291" r:id="rId12"/>
    <p:sldId id="301" r:id="rId13"/>
    <p:sldId id="278" r:id="rId14"/>
    <p:sldId id="303" r:id="rId15"/>
    <p:sldId id="286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70" autoAdjust="0"/>
    <p:restoredTop sz="94660"/>
  </p:normalViewPr>
  <p:slideViewPr>
    <p:cSldViewPr snapToGrid="0">
      <p:cViewPr>
        <p:scale>
          <a:sx n="54" d="100"/>
          <a:sy n="54" d="100"/>
        </p:scale>
        <p:origin x="-79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8A2F4-AF60-471C-B18B-1ABC540E0C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689BE-B479-4B78-96E2-64D546502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9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89BE-B479-4B78-96E2-64D5465026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4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89BE-B479-4B78-96E2-64D5465026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44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89BE-B479-4B78-96E2-64D5465026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62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1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3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3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5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7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60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4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1413-642C-463D-AB7D-0C2A2525F5C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2A9D-E5AE-456B-B041-BE76FFBEA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8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168" y="365125"/>
            <a:ext cx="7889631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любить родину?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5715" y="1825625"/>
            <a:ext cx="9519138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Дошкольное детство: воспитание ценностного отношения к Родине</a:t>
            </a:r>
          </a:p>
          <a:p>
            <a:r>
              <a:rPr lang="ru-RU" dirty="0" smtClean="0"/>
              <a:t>«</a:t>
            </a:r>
            <a:r>
              <a:rPr lang="ru-RU" i="1" dirty="0" smtClean="0"/>
              <a:t>воспитание взаимоуважения, трудолюбия, гражданственности, патриотизма, ответственности, правовой культуры, бережного отношения к природе и окружающей среде»</a:t>
            </a:r>
            <a:r>
              <a:rPr lang="ru-RU" dirty="0" smtClean="0"/>
              <a:t> (</a:t>
            </a:r>
            <a:r>
              <a:rPr lang="ru-RU" i="1" dirty="0" smtClean="0"/>
              <a:t>Закон «Об образовании в Российской Федерации»,</a:t>
            </a:r>
          </a:p>
          <a:p>
            <a:r>
              <a:rPr lang="ru-RU" dirty="0" smtClean="0"/>
              <a:t>обозначено «</a:t>
            </a:r>
            <a:r>
              <a:rPr lang="ru-RU" i="1" dirty="0" smtClean="0"/>
              <a:t>формирование уважительного отношения и чувства принадлежности к своей семье, малой и большой родине</a:t>
            </a:r>
            <a:r>
              <a:rPr lang="ru-RU" dirty="0" smtClean="0"/>
              <a:t>» (</a:t>
            </a:r>
            <a:r>
              <a:rPr lang="ru-RU" i="1" dirty="0" smtClean="0"/>
              <a:t>Федеральный государственный образовательный стандарт дошкольного образования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8434" name="Picture 2" descr="http://pict.belvedor.com/e/a2/ea2a6ddee21a41814c70b4b266394ae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6523" y="357551"/>
            <a:ext cx="2801815" cy="280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76" y="268604"/>
            <a:ext cx="12065223" cy="5072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Матрица Матрешки – говорим 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9884007"/>
              </p:ext>
            </p:extLst>
          </p:nvPr>
        </p:nvGraphicFramePr>
        <p:xfrm>
          <a:off x="246994" y="935419"/>
          <a:ext cx="11792606" cy="57814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68032">
                  <a:extLst>
                    <a:ext uri="{9D8B030D-6E8A-4147-A177-3AD203B41FA5}">
                      <a16:colId xmlns:a16="http://schemas.microsoft.com/office/drawing/2014/main" xmlns="" val="370959591"/>
                    </a:ext>
                  </a:extLst>
                </a:gridCol>
                <a:gridCol w="6771774">
                  <a:extLst>
                    <a:ext uri="{9D8B030D-6E8A-4147-A177-3AD203B41FA5}">
                      <a16:colId xmlns:a16="http://schemas.microsoft.com/office/drawing/2014/main" xmlns="" val="34374602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16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Матрешка 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</a:t>
                      </a:r>
                    </a:p>
                    <a:p>
                      <a:pPr algn="just"/>
                      <a:endParaRPr lang="ru-RU" sz="24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Рассказываем про народные игрушки: глиняные, деревянные,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тряпичные. из соломы…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Дымковские,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Богородские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Каргопольские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Филимоновские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свистульки; и конечно же, матрешка и др., – раскрывающие особенности быта и характера русского народа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7379170"/>
                  </a:ext>
                </a:extLst>
              </a:tr>
              <a:tr h="2763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Сказочница-рассказчица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Знакомимся и изучаем сказки и сказы нашей Родины и о нашей Родине, ее богатырях, героях, их готовности помочь ближнему, отстоять родную землю, сказы П. Бажова – о богатстве земли Уральской 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466950"/>
                  </a:ext>
                </a:extLst>
              </a:tr>
            </a:tbl>
          </a:graphicData>
        </a:graphic>
      </p:graphicFrame>
      <p:pic>
        <p:nvPicPr>
          <p:cNvPr id="7" name="Picture 4" descr="C:\Users\Евгения\Desktop\6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103" y="2159030"/>
            <a:ext cx="662931" cy="1154783"/>
          </a:xfrm>
          <a:prstGeom prst="rect">
            <a:avLst/>
          </a:prstGeom>
          <a:noFill/>
        </p:spPr>
      </p:pic>
      <p:pic>
        <p:nvPicPr>
          <p:cNvPr id="1031" name="Picture 7" descr="C:\Users\Евгения\Desktop\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957" y="4270548"/>
            <a:ext cx="874149" cy="1545009"/>
          </a:xfrm>
          <a:prstGeom prst="rect">
            <a:avLst/>
          </a:prstGeom>
          <a:noFill/>
        </p:spPr>
      </p:pic>
      <p:pic>
        <p:nvPicPr>
          <p:cNvPr id="1033" name="Picture 9" descr="C:\Users\Евгения\Desktop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8893">
            <a:off x="10376023" y="4590794"/>
            <a:ext cx="1233891" cy="1503276"/>
          </a:xfrm>
          <a:prstGeom prst="rect">
            <a:avLst/>
          </a:prstGeom>
          <a:noFill/>
        </p:spPr>
      </p:pic>
      <p:pic>
        <p:nvPicPr>
          <p:cNvPr id="8" name="Picture 8" descr="C:\Users\Евгения\Desktop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04289">
            <a:off x="9068649" y="4630586"/>
            <a:ext cx="1105533" cy="1528950"/>
          </a:xfrm>
          <a:prstGeom prst="rect">
            <a:avLst/>
          </a:prstGeom>
          <a:noFill/>
        </p:spPr>
      </p:pic>
      <p:pic>
        <p:nvPicPr>
          <p:cNvPr id="10" name="Picture 10" descr="C:\Users\Евгения\Desktop\2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49" b="3857"/>
          <a:stretch/>
        </p:blipFill>
        <p:spPr bwMode="auto">
          <a:xfrm rot="868323">
            <a:off x="10619655" y="2381005"/>
            <a:ext cx="899481" cy="1524622"/>
          </a:xfrm>
          <a:prstGeom prst="rect">
            <a:avLst/>
          </a:prstGeom>
          <a:noFill/>
        </p:spPr>
      </p:pic>
      <p:pic>
        <p:nvPicPr>
          <p:cNvPr id="1035" name="Picture 11" descr="C:\Users\Евгения\Desktop\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3268" y="875213"/>
            <a:ext cx="1914935" cy="1656419"/>
          </a:xfrm>
          <a:prstGeom prst="rect">
            <a:avLst/>
          </a:prstGeom>
          <a:noFill/>
        </p:spPr>
      </p:pic>
      <p:pic>
        <p:nvPicPr>
          <p:cNvPr id="1026" name="Picture 2" descr="https://ds03.infourok.ru/uploads/ex/1233/000296ba-9f223880/img2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4554" y="1011120"/>
            <a:ext cx="2501343" cy="17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3681">
            <a:off x="9457553" y="2651760"/>
            <a:ext cx="654433" cy="12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76" y="268604"/>
            <a:ext cx="12065223" cy="5072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Матрица Матрешки – говорим 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9884007"/>
              </p:ext>
            </p:extLst>
          </p:nvPr>
        </p:nvGraphicFramePr>
        <p:xfrm>
          <a:off x="233931" y="948482"/>
          <a:ext cx="11792606" cy="2651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68032">
                  <a:extLst>
                    <a:ext uri="{9D8B030D-6E8A-4147-A177-3AD203B41FA5}">
                      <a16:colId xmlns:a16="http://schemas.microsoft.com/office/drawing/2014/main" xmlns="" val="370959591"/>
                    </a:ext>
                  </a:extLst>
                </a:gridCol>
                <a:gridCol w="6771774">
                  <a:extLst>
                    <a:ext uri="{9D8B030D-6E8A-4147-A177-3AD203B41FA5}">
                      <a16:colId xmlns:a16="http://schemas.microsoft.com/office/drawing/2014/main" xmlns="" val="34374602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27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 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Гостеприимная:</a:t>
                      </a:r>
                      <a:r>
                        <a:rPr lang="ru-RU" sz="2400" b="1" i="1" kern="1200" dirty="0" smtClean="0">
                          <a:solidFill>
                            <a:srgbClr val="FF33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Приглашаем  на посиделки за  самоваром семьи, которые рассказывают о своих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трудовых династиях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 семейных увлечениях, об особенностях русской  национальной кухни,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традициях и обычаях различных народностей, населяющих нашу необъятную Родину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699109"/>
                  </a:ext>
                </a:extLst>
              </a:tr>
            </a:tbl>
          </a:graphicData>
        </a:graphic>
      </p:graphicFrame>
      <p:pic>
        <p:nvPicPr>
          <p:cNvPr id="1030" name="Picture 6" descr="http://tsk56.ru/ckfinder/userfiles/images/2df5ced72fa70b4ab2312497bdb06873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7828" y="1090691"/>
            <a:ext cx="2249233" cy="19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9" y="1526898"/>
            <a:ext cx="1075810" cy="173117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0094" y="3683401"/>
          <a:ext cx="11792606" cy="212072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68032"/>
                <a:gridCol w="6814800"/>
                <a:gridCol w="3309774"/>
              </a:tblGrid>
              <a:tr h="21207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 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Хозяйка родного края . 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нас – Медной горы хозяйка: Раскрывает детям богатства земли Уральской,  старые и новые традиции –  встреча Европы и Азии, ИННОПРОМ, Екатеринбург-арена,  ЭКСПО…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68" y="3804864"/>
            <a:ext cx="949910" cy="1874967"/>
          </a:xfrm>
          <a:prstGeom prst="rect">
            <a:avLst/>
          </a:prstGeom>
        </p:spPr>
      </p:pic>
      <p:pic>
        <p:nvPicPr>
          <p:cNvPr id="15" name="Picture 3" descr="C:\Users\Евгения\Desktop\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786780" y="3513555"/>
            <a:ext cx="2295526" cy="2550584"/>
          </a:xfrm>
          <a:prstGeom prst="rect">
            <a:avLst/>
          </a:prstGeom>
          <a:noFill/>
        </p:spPr>
      </p:pic>
      <p:pic>
        <p:nvPicPr>
          <p:cNvPr id="16" name="Picture 36" descr="http://www.medprofural.ru/images/upload/image/news/Yanvar/%D0%AD%D0%9A%D0%A1%D0%9F%D0%9E.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21" t="5868" r="24359" b="2200"/>
          <a:stretch/>
        </p:blipFill>
        <p:spPr bwMode="auto">
          <a:xfrm>
            <a:off x="10673861" y="3716737"/>
            <a:ext cx="953817" cy="9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ÐÐ°ÑÑÐ¸Ð½ÐºÐ¸ Ð¿Ð¾ Ð·Ð°Ð¿ÑÐ¾ÑÑ Ð¸Ð½Ð½Ð¾Ð¿ÑÐ¾Ð¼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296" y="5798410"/>
            <a:ext cx="3251200" cy="8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26" y="268604"/>
            <a:ext cx="11398473" cy="5072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Матрица Матрешки – говорим 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6994" y="1435081"/>
          <a:ext cx="11792606" cy="45335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68032">
                  <a:extLst>
                    <a:ext uri="{9D8B030D-6E8A-4147-A177-3AD203B41FA5}">
                      <a16:colId xmlns:a16="http://schemas.microsoft.com/office/drawing/2014/main" xmlns="" val="370959591"/>
                    </a:ext>
                  </a:extLst>
                </a:gridCol>
                <a:gridCol w="6943224">
                  <a:extLst>
                    <a:ext uri="{9D8B030D-6E8A-4147-A177-3AD203B41FA5}">
                      <a16:colId xmlns:a16="http://schemas.microsoft.com/office/drawing/2014/main" xmlns="" val="3437460203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8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 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Путешественница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Вместе с  матрешкой отправляемся в «Путешествие  их Екатеринбурга в Москву»,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зучаем города между родным городом столицей нашей  Родины, а еще – народные ремесла, роспись (городецкая, хохломская и др.), Золотое кольцо России, столица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466950"/>
                  </a:ext>
                </a:extLst>
              </a:tr>
              <a:tr h="2247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  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Москвичка   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Матрешка-москвичка рассказывает о столице нашей родины – городе Москва: о Красной площади, Кремле, государственной символике, о Большом театре, ВДНХ  и т.д.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69910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0079" y="3773170"/>
            <a:ext cx="1048043" cy="2071713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3694" y="3870995"/>
            <a:ext cx="3076260" cy="20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C:\Users\Евгения\Desktop\Logot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7477" y="1477105"/>
            <a:ext cx="3235571" cy="2426678"/>
          </a:xfrm>
          <a:prstGeom prst="rect">
            <a:avLst/>
          </a:prstGeom>
          <a:noFill/>
        </p:spPr>
      </p:pic>
      <p:pic>
        <p:nvPicPr>
          <p:cNvPr id="46084" name="Picture 4" descr="C:\Users\Евгения\Desktop\DSC_83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9" y="1670538"/>
            <a:ext cx="1858108" cy="185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03300" y="188640"/>
            <a:ext cx="1090930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Матрица Матрешки – говорим о России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108386"/>
              </p:ext>
            </p:extLst>
          </p:nvPr>
        </p:nvGraphicFramePr>
        <p:xfrm>
          <a:off x="215900" y="980728"/>
          <a:ext cx="7442200" cy="56613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4748">
                  <a:extLst>
                    <a:ext uri="{9D8B030D-6E8A-4147-A177-3AD203B41FA5}">
                      <a16:colId xmlns:a16="http://schemas.microsoft.com/office/drawing/2014/main" xmlns="" val="934388586"/>
                    </a:ext>
                  </a:extLst>
                </a:gridCol>
                <a:gridCol w="5337452">
                  <a:extLst>
                    <a:ext uri="{9D8B030D-6E8A-4147-A177-3AD203B41FA5}">
                      <a16:colId xmlns:a16="http://schemas.microsoft.com/office/drawing/2014/main" xmlns="" val="3237522472"/>
                    </a:ext>
                  </a:extLst>
                </a:gridCol>
              </a:tblGrid>
              <a:tr h="5661372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b="0" kern="1200" dirty="0" smtClean="0"/>
                        <a:t>Матрешка – </a:t>
                      </a:r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</a:rPr>
                        <a:t>Россиянка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800" b="0" kern="1200" dirty="0" smtClean="0"/>
                        <a:t>Собираем воедино всех матрешек. Изучаем карту России, вспоминаем ее прошлое (сказки, легенды), говорим о настоящем – Матрешке-</a:t>
                      </a:r>
                      <a:r>
                        <a:rPr lang="ru-RU" sz="2800" b="0" kern="1200" dirty="0" err="1" smtClean="0"/>
                        <a:t>Уралочке</a:t>
                      </a:r>
                      <a:r>
                        <a:rPr lang="ru-RU" sz="2800" b="0" kern="1200" dirty="0" smtClean="0"/>
                        <a:t>, думаем о будущем нашей страны. Видим, как в самой большой матрешке собирается все наше, родное, российское, сказки, культура, регионы, достижения, день сегодняшний и день завтрашний.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037476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5556"/>
            <a:ext cx="3067050" cy="5046614"/>
          </a:xfrm>
          <a:prstGeom prst="rect">
            <a:avLst/>
          </a:prstGeom>
        </p:spPr>
      </p:pic>
      <p:pic>
        <p:nvPicPr>
          <p:cNvPr id="9" name="Picture 2" descr="https://travel-or-die.ru/wp-content/uploads/2017/07/Goryashhie-tury-po-Rossii-ot-vseh-turoperatoro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EFED"/>
              </a:clrFrom>
              <a:clrTo>
                <a:srgbClr val="F0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5445" y="1293223"/>
            <a:ext cx="5107339" cy="2743199"/>
          </a:xfrm>
          <a:prstGeom prst="rect">
            <a:avLst/>
          </a:prstGeom>
          <a:noFill/>
        </p:spPr>
      </p:pic>
      <p:pic>
        <p:nvPicPr>
          <p:cNvPr id="10" name="Picture 2" descr="http://www.atorus.ru/public/ator/data/7cac6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8294914" y="3974495"/>
            <a:ext cx="3897086" cy="216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10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60089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 ребенка в этом возрасте в этом возрастном периоде обязательно должно быть увязано </a:t>
            </a:r>
            <a:r>
              <a:rPr lang="ru-RU" b="1" i="1" dirty="0" smtClean="0"/>
              <a:t>с </a:t>
            </a:r>
            <a:r>
              <a:rPr lang="ru-RU" b="1" i="1" dirty="0" err="1" smtClean="0"/>
              <a:t>деятельностным</a:t>
            </a:r>
            <a:r>
              <a:rPr lang="ru-RU" b="1" i="1" dirty="0" smtClean="0"/>
              <a:t> подходом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раскрасить матрешку, придумать </a:t>
            </a:r>
            <a:r>
              <a:rPr lang="ru-RU" dirty="0" err="1" smtClean="0"/>
              <a:t>квест</a:t>
            </a:r>
            <a:r>
              <a:rPr lang="ru-RU" dirty="0" smtClean="0"/>
              <a:t> для сказочного героя, </a:t>
            </a:r>
          </a:p>
          <a:p>
            <a:r>
              <a:rPr lang="ru-RU" dirty="0" smtClean="0"/>
              <a:t>подготовить презентацию о своей семье, </a:t>
            </a:r>
          </a:p>
          <a:p>
            <a:r>
              <a:rPr lang="ru-RU" dirty="0" smtClean="0"/>
              <a:t>расставить на карте России флажки (с российским </a:t>
            </a:r>
            <a:r>
              <a:rPr lang="ru-RU" dirty="0" err="1" smtClean="0"/>
              <a:t>триколором</a:t>
            </a:r>
            <a:r>
              <a:rPr lang="ru-RU" dirty="0" smtClean="0"/>
              <a:t>), обозначающие города, где был или хотел бы побывать,</a:t>
            </a:r>
          </a:p>
          <a:p>
            <a:r>
              <a:rPr lang="ru-RU" dirty="0" smtClean="0"/>
              <a:t> сделать коллаж о достопримечательностях своего города или столицы нашей Родины и т.д.) </a:t>
            </a:r>
          </a:p>
          <a:p>
            <a:r>
              <a:rPr lang="ru-RU" dirty="0" smtClean="0"/>
              <a:t>и соответствующим </a:t>
            </a:r>
            <a:r>
              <a:rPr lang="ru-RU" b="1" i="1" dirty="0" smtClean="0"/>
              <a:t>эмоциональным фоном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радость узнавания, готовность к новому, чувство гордости за достижения, сочувствие, ощущение включенности в социально значимые события, ответственность за свой вклад, оптимистический настрой и т.д. </a:t>
            </a:r>
          </a:p>
          <a:p>
            <a:r>
              <a:rPr lang="ru-RU" dirty="0" smtClean="0"/>
              <a:t>Занятия с детьми должны носить не столько дидактический, сколько </a:t>
            </a:r>
            <a:r>
              <a:rPr lang="ru-RU" b="1" i="1" dirty="0" smtClean="0"/>
              <a:t>эмоционально насыщенный и </a:t>
            </a:r>
            <a:r>
              <a:rPr lang="ru-RU" b="1" i="1" dirty="0" err="1" smtClean="0"/>
              <a:t>деятельностно</a:t>
            </a:r>
            <a:r>
              <a:rPr lang="ru-RU" b="1" i="1" dirty="0" smtClean="0"/>
              <a:t> ориентированный </a:t>
            </a:r>
            <a:r>
              <a:rPr lang="ru-RU" dirty="0" smtClean="0"/>
              <a:t>характер.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s://www.lavka-podarkov.ru/upload/iblock/2d6/DSC_18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921498" y="439616"/>
            <a:ext cx="2707568" cy="270756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73270" y="260648"/>
            <a:ext cx="10143210" cy="778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Перспектива и продолжение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270" y="1067662"/>
            <a:ext cx="6655068" cy="6177200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Продолжение проекта – в разработке </a:t>
            </a:r>
            <a:endParaRPr lang="ru-RU" dirty="0"/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ru-RU" dirty="0"/>
              <a:t>матрешки-волонтера;</a:t>
            </a:r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ru-RU" dirty="0" smtClean="0"/>
              <a:t>матрешки-спортсменки</a:t>
            </a:r>
            <a:r>
              <a:rPr lang="ru-RU" dirty="0"/>
              <a:t>;</a:t>
            </a:r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ru-RU" dirty="0" smtClean="0"/>
              <a:t>матрешки-космонавта:</a:t>
            </a:r>
            <a:endParaRPr lang="ru-RU" dirty="0"/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ru-RU" dirty="0" smtClean="0"/>
              <a:t>матрешки-робота…</a:t>
            </a:r>
          </a:p>
          <a:p>
            <a:pPr marL="630238" indent="-630238">
              <a:buNone/>
            </a:pPr>
            <a:endParaRPr lang="ru-RU" dirty="0" smtClean="0"/>
          </a:p>
          <a:p>
            <a:pPr marL="630238" indent="-630238">
              <a:buNone/>
            </a:pPr>
            <a:r>
              <a:rPr lang="ru-RU" dirty="0" smtClean="0"/>
              <a:t>   Для каждой возрастной группы можно</a:t>
            </a:r>
          </a:p>
          <a:p>
            <a:pPr marL="630238" indent="-630238">
              <a:buNone/>
            </a:pPr>
            <a:r>
              <a:rPr lang="ru-RU" dirty="0" smtClean="0"/>
              <a:t>и нужно разработать свою серию Матрешки:</a:t>
            </a:r>
          </a:p>
          <a:p>
            <a:pPr marL="630238" indent="-630238">
              <a:buFontTx/>
              <a:buChar char="-"/>
            </a:pPr>
            <a:r>
              <a:rPr lang="ru-RU" dirty="0" smtClean="0"/>
              <a:t>Сколько «занятий», </a:t>
            </a:r>
          </a:p>
          <a:p>
            <a:pPr marL="630238" indent="-630238">
              <a:buFontTx/>
              <a:buChar char="-"/>
            </a:pPr>
            <a:r>
              <a:rPr lang="ru-RU" dirty="0" smtClean="0"/>
              <a:t>Чему посвящены;</a:t>
            </a:r>
          </a:p>
          <a:p>
            <a:pPr marL="630238" indent="-630238">
              <a:buFontTx/>
              <a:buChar char="-"/>
            </a:pPr>
            <a:r>
              <a:rPr lang="ru-RU" dirty="0" smtClean="0"/>
              <a:t>Какова кульминация;</a:t>
            </a:r>
          </a:p>
          <a:p>
            <a:pPr marL="630238" indent="-630238">
              <a:buFontTx/>
              <a:buChar char="-"/>
            </a:pPr>
            <a:r>
              <a:rPr lang="ru-RU" dirty="0" smtClean="0"/>
              <a:t>Как можно совместить одну серию Матрешки с другой </a:t>
            </a:r>
          </a:p>
          <a:p>
            <a:pPr marL="630238" indent="-630238">
              <a:buFontTx/>
              <a:buChar char="-"/>
            </a:pPr>
            <a:r>
              <a:rPr lang="ru-RU" dirty="0" smtClean="0"/>
              <a:t>И т.д.</a:t>
            </a:r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7" descr="https://www.parazitakusok.ru/images/item/3360/item_1800_1479383168_8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7704">
            <a:off x="9431115" y="3695227"/>
            <a:ext cx="2969100" cy="2969100"/>
          </a:xfrm>
          <a:prstGeom prst="rect">
            <a:avLst/>
          </a:prstGeom>
          <a:noFill/>
        </p:spPr>
      </p:pic>
      <p:pic>
        <p:nvPicPr>
          <p:cNvPr id="11" name="Picture 11" descr="http://img-fotki.yandex.ru/get/5101/mr-truth-seeker.15/0_38271_8287f0b6_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2735"/>
          <a:stretch/>
        </p:blipFill>
        <p:spPr bwMode="auto">
          <a:xfrm>
            <a:off x="8686800" y="4349749"/>
            <a:ext cx="1215206" cy="1961712"/>
          </a:xfrm>
          <a:prstGeom prst="rect">
            <a:avLst/>
          </a:prstGeom>
          <a:noFill/>
        </p:spPr>
      </p:pic>
      <p:pic>
        <p:nvPicPr>
          <p:cNvPr id="19462" name="Picture 6" descr="https://event-live.ru/netcat_files/userfiles/260918/s2-pic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12200">
            <a:off x="5852156" y="3858668"/>
            <a:ext cx="3119211" cy="2546363"/>
          </a:xfrm>
          <a:prstGeom prst="rect">
            <a:avLst/>
          </a:prstGeom>
          <a:noFill/>
        </p:spPr>
      </p:pic>
      <p:pic>
        <p:nvPicPr>
          <p:cNvPr id="19464" name="Picture 8" descr="https://img.cataloxy.ru/upload/board/100/546/54540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20250982">
            <a:off x="7037026" y="1495049"/>
            <a:ext cx="1641555" cy="2782196"/>
          </a:xfrm>
          <a:prstGeom prst="rect">
            <a:avLst/>
          </a:prstGeom>
          <a:noFill/>
        </p:spPr>
      </p:pic>
      <p:pic>
        <p:nvPicPr>
          <p:cNvPr id="27651" name="Picture 3" descr="C:\Users\Евгения\Desktop\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8955">
            <a:off x="10168411" y="1692607"/>
            <a:ext cx="1455461" cy="2549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3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87244" y="173742"/>
            <a:ext cx="10266910" cy="778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Социальная значимость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программы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310" y="1162055"/>
            <a:ext cx="7514897" cy="5835211"/>
          </a:xfrm>
          <a:noFill/>
        </p:spPr>
        <p:txBody>
          <a:bodyPr>
            <a:normAutofit/>
          </a:bodyPr>
          <a:lstStyle/>
          <a:p>
            <a:pPr marL="452438" indent="-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  <a:defRPr/>
            </a:pPr>
            <a:r>
              <a:rPr lang="ru-RU" dirty="0"/>
              <a:t>Внедрение </a:t>
            </a:r>
            <a:r>
              <a:rPr lang="ru-RU" dirty="0" smtClean="0"/>
              <a:t>программы </a:t>
            </a:r>
            <a:r>
              <a:rPr lang="ru-RU" dirty="0"/>
              <a:t>«Матрица Матрешки: говорим о России</a:t>
            </a:r>
            <a:r>
              <a:rPr lang="ru-RU" dirty="0" smtClean="0"/>
              <a:t>»; </a:t>
            </a:r>
            <a:endParaRPr lang="ru-RU" dirty="0"/>
          </a:p>
          <a:p>
            <a:pPr marL="452438" indent="-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  <a:defRPr/>
            </a:pPr>
            <a:r>
              <a:rPr lang="ru-RU" dirty="0"/>
              <a:t>Оптимизация современной и эффективной системы патриотического воспитания в детских садах и школах Свердловской </a:t>
            </a:r>
            <a:r>
              <a:rPr lang="ru-RU" dirty="0" smtClean="0"/>
              <a:t>области; </a:t>
            </a:r>
            <a:endParaRPr lang="ru-RU" dirty="0"/>
          </a:p>
          <a:p>
            <a:pPr marL="452438" indent="-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  <a:defRPr/>
            </a:pPr>
            <a:r>
              <a:rPr lang="ru-RU" dirty="0"/>
              <a:t>Создание методического обеспечения для сетевого взаимодействия педагогов по программе «Матрица матрешки:  говорим о России</a:t>
            </a:r>
            <a:r>
              <a:rPr lang="ru-RU" dirty="0" smtClean="0"/>
              <a:t>»; </a:t>
            </a:r>
            <a:endParaRPr lang="ru-RU" dirty="0"/>
          </a:p>
          <a:p>
            <a:pPr marL="452438" indent="-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  <a:defRPr/>
            </a:pPr>
            <a:r>
              <a:rPr lang="ru-RU" dirty="0"/>
              <a:t>Консолидация  педагогов, родителей, детей в вопросах патриотического </a:t>
            </a:r>
            <a:r>
              <a:rPr lang="ru-RU" dirty="0" smtClean="0"/>
              <a:t>воспитания. </a:t>
            </a:r>
            <a:endParaRPr lang="ru-RU" dirty="0"/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mkdoubutdetsad5.ucoz.ru/_pu/0/52660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8423" y="1698815"/>
            <a:ext cx="3226224" cy="215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1595" y="4104079"/>
            <a:ext cx="2237009" cy="22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3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 патриотическом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воспитании 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период дошкольного детства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Примерная общеобразовательная программа  «Детство» ( Т.И. Бабаева, А.Г. Гогоберидзе, О.В. Солнцева и др.): «развивать представления о родном городе и стране, гражданско-патриотические чувства»</a:t>
            </a:r>
          </a:p>
          <a:p>
            <a:r>
              <a:rPr lang="ru-RU" dirty="0" smtClean="0"/>
              <a:t>Программа «От рождения до школы» (под редакцией Н. Е. </a:t>
            </a:r>
            <a:r>
              <a:rPr lang="ru-RU" dirty="0" err="1" smtClean="0"/>
              <a:t>Вераксы</a:t>
            </a:r>
            <a:r>
              <a:rPr lang="ru-RU" dirty="0" smtClean="0"/>
              <a:t>, Т. С. Комаровой, М. А. Васильевой): «воспитание в детях патриотических чувств, любви к Родине, гордости за ее достижения, уверенности в том, что Россия – великая многонациональная страна с героическим прошлым и счастливым будущим»</a:t>
            </a:r>
            <a:endParaRPr lang="ru-RU" dirty="0"/>
          </a:p>
        </p:txBody>
      </p:sp>
      <p:pic>
        <p:nvPicPr>
          <p:cNvPr id="6146" name="Picture 2" descr="http://kinder-baby.com.ru/332-thickbox_default/%D1%84%D0%B3%D0%BE%D1%81-%D0%BE%D1%81%D0%BD%D0%BE%D0%B2%D0%BD%D0%B0%D1%8F-%D0%BE%D0%B1%D1%80%D0%B0%D0%B7%D0%BE%D0%B2%D0%B0%D1%82%D0%B5%D0%BB%D1%8C%D0%BD%D0%B0%D1%8F-%D0%BF%D1%80%D0%BE%D0%B3%D1%80%D0%B0%D0%BC%D0%BC%D0%B0-%D0%BE%D1%82-%D1%80%D0%BE%D0%B6%D0%B4%D0%B5%D0%BD%D0%B8%D1%8F-%D0%B4%D0%BE-%D1%88%D0%BA%D0%BE%D0%BB%D1%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0535" y="3798281"/>
            <a:ext cx="3253154" cy="325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Парциальная программа «Мы живем в России» (Н.Г. </a:t>
            </a:r>
            <a:r>
              <a:rPr lang="ru-RU" dirty="0" err="1" smtClean="0"/>
              <a:t>Зеленова</a:t>
            </a:r>
            <a:r>
              <a:rPr lang="ru-RU" dirty="0" smtClean="0"/>
              <a:t>, Л.Е. Осипова): формирование чувства любви к своему родному краю, своей малой родине на основе приобщения к родной природе, культуре и традициям; формирование представлений о России как о родной стране, о Москве как о столице России; воспитание патриотизма, воспитание гражданско-патриотических чувств через изучение государственной символики России»</a:t>
            </a:r>
          </a:p>
          <a:p>
            <a:r>
              <a:rPr lang="ru-RU" dirty="0" smtClean="0"/>
              <a:t>Примерная общеобразовательная программа «Радуга» (Т. И. </a:t>
            </a:r>
            <a:r>
              <a:rPr lang="ru-RU" dirty="0" err="1" smtClean="0"/>
              <a:t>Гризик</a:t>
            </a:r>
            <a:r>
              <a:rPr lang="ru-RU" dirty="0" smtClean="0"/>
              <a:t>, Т. Н. </a:t>
            </a:r>
            <a:r>
              <a:rPr lang="ru-RU" dirty="0" err="1" smtClean="0"/>
              <a:t>Доронова</a:t>
            </a:r>
            <a:r>
              <a:rPr lang="ru-RU" dirty="0" smtClean="0"/>
              <a:t>, Е. В. Соловьёва, С. Г. Якобсон): «знакомить с понятиями «моя страна», «мой город (посёлок, село, деревня)», «мой край», с именами героев края, города и т. д.; дать детям начальное представление о государстве, в котором они живут»,  воспитывать любовь к родной природе, восхищение её красотой; рассказывать о национальных природных богатствах, уникальных объектах природы, самых важных вехах в истории родного края»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Мы провели необычное исследование в детских садах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г. Екатеринбурга (Россия) 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br>
              <a:rPr lang="ru-RU" sz="32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Чанчунь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(провинции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Цзилинь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, Китай)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36645"/>
            <a:ext cx="10515600" cy="4351338"/>
          </a:xfrm>
        </p:spPr>
        <p:txBody>
          <a:bodyPr/>
          <a:lstStyle/>
          <a:p>
            <a:r>
              <a:rPr lang="ru-RU" dirty="0" smtClean="0"/>
              <a:t>В опытной работе приняли участие 79 маленьких россиян и 82 китайских дошкольников. Возраст участников – от 5 до 7 лет.</a:t>
            </a:r>
          </a:p>
          <a:p>
            <a:r>
              <a:rPr lang="ru-RU" dirty="0" smtClean="0"/>
              <a:t> Цель исследования – узнать, как дети старшего дошкольного возраста понимают значение слова «родина». </a:t>
            </a:r>
          </a:p>
          <a:p>
            <a:r>
              <a:rPr lang="ru-RU" dirty="0" smtClean="0"/>
              <a:t>Для этого им было предложено ответить на три вопроса: что такое Родина? любишь ли ты Родину? за что ты любишь Родину? (второй вопрос был переходным к третьему).</a:t>
            </a:r>
          </a:p>
          <a:p>
            <a:r>
              <a:rPr lang="ru-RU" dirty="0" smtClean="0"/>
              <a:t>А затем было предложено «нарисовать Родину»…</a:t>
            </a:r>
            <a:endParaRPr lang="ru-RU" dirty="0"/>
          </a:p>
        </p:txBody>
      </p:sp>
      <p:pic>
        <p:nvPicPr>
          <p:cNvPr id="16386" name="Picture 2" descr="https://komtv.org/wp-content/uploads/2018/01/1463148760_russia-chi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739553" y="4899512"/>
            <a:ext cx="3417277" cy="180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67232"/>
            <a:ext cx="9009185" cy="5341202"/>
          </a:xfrm>
        </p:spPr>
        <p:txBody>
          <a:bodyPr/>
          <a:lstStyle/>
          <a:p>
            <a:r>
              <a:rPr lang="ru-RU" b="1" i="1" dirty="0" smtClean="0"/>
              <a:t>Ксения</a:t>
            </a:r>
            <a:r>
              <a:rPr lang="ru-RU" dirty="0" smtClean="0"/>
              <a:t>: (Что такое Родина?) Это </a:t>
            </a:r>
            <a:r>
              <a:rPr lang="ru-RU" i="1" dirty="0" smtClean="0"/>
              <a:t>где люди живут. Родина – она важная сильная. Она должна быть</a:t>
            </a:r>
            <a:r>
              <a:rPr lang="ru-RU" dirty="0" smtClean="0"/>
              <a:t>. (За что ты любишь Родину?) </a:t>
            </a:r>
            <a:r>
              <a:rPr lang="ru-RU" i="1" dirty="0" smtClean="0"/>
              <a:t>Родина – она всем людям нужна. Нет землетрясения, люди в ней не погибают. Люди здесь живут хорошо и счастливо.</a:t>
            </a:r>
            <a:endParaRPr lang="ru-RU" dirty="0" smtClean="0"/>
          </a:p>
          <a:p>
            <a:r>
              <a:rPr lang="ru-RU" b="1" i="1" dirty="0" smtClean="0"/>
              <a:t>Мила</a:t>
            </a:r>
            <a:r>
              <a:rPr lang="ru-RU" dirty="0" smtClean="0"/>
              <a:t>: (Что такое Родина?) </a:t>
            </a:r>
            <a:r>
              <a:rPr lang="ru-RU" i="1" dirty="0" smtClean="0"/>
              <a:t>Это наша страна, она большая</a:t>
            </a:r>
            <a:r>
              <a:rPr lang="ru-RU" dirty="0" smtClean="0"/>
              <a:t>. (За что ты любишь Родину?) </a:t>
            </a:r>
            <a:r>
              <a:rPr lang="ru-RU" i="1" dirty="0" smtClean="0"/>
              <a:t>Люблю потому что она любимая, родная, хорошая. Это семья, дом… Потому что семья для меня самое главное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Артем</a:t>
            </a:r>
            <a:r>
              <a:rPr lang="ru-RU" dirty="0" smtClean="0"/>
              <a:t>: (Что такое Родина?) </a:t>
            </a:r>
            <a:r>
              <a:rPr lang="ru-RU" i="1" dirty="0" smtClean="0"/>
              <a:t>Родина – жизнь</a:t>
            </a:r>
            <a:r>
              <a:rPr lang="ru-RU" dirty="0" smtClean="0"/>
              <a:t>.                    (За что ты любишь Родину?) </a:t>
            </a:r>
            <a:r>
              <a:rPr lang="ru-RU" i="1" dirty="0" smtClean="0"/>
              <a:t>Люблю Родину, потому что она хорошая… и воздуха много дает…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 descr="http://crosti.ru/patterns/00/00/b4/28a32a5bf5/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9182518" y="3065585"/>
            <a:ext cx="3009481" cy="3511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gophotoweb.com/u4065/4630/photos/107500/1000-Maria_Valsova-835d1c4b2b7e2d345d9ca94c46a30d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1EF"/>
              </a:clrFrom>
              <a:clrTo>
                <a:srgbClr val="F3F1E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578970" y="1608006"/>
            <a:ext cx="4613030" cy="30753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77089"/>
            <a:ext cx="8428892" cy="5841295"/>
          </a:xfrm>
        </p:spPr>
        <p:txBody>
          <a:bodyPr>
            <a:normAutofit/>
          </a:bodyPr>
          <a:lstStyle/>
          <a:p>
            <a:r>
              <a:rPr lang="ru-RU" dirty="0" smtClean="0"/>
              <a:t>При ответах на заданные вопросы дошкольникам явно не хватало опоры на конкретные явления, события, поэтому они почти сразу переходили к ассоциациям:</a:t>
            </a:r>
          </a:p>
          <a:p>
            <a:r>
              <a:rPr lang="ru-RU" i="1" dirty="0" smtClean="0"/>
              <a:t>Родина</a:t>
            </a:r>
            <a:r>
              <a:rPr lang="ru-RU" dirty="0" smtClean="0"/>
              <a:t> – родные: вспоминались родственники, родители, семья;</a:t>
            </a:r>
          </a:p>
          <a:p>
            <a:r>
              <a:rPr lang="ru-RU" i="1" dirty="0" smtClean="0"/>
              <a:t>Родина</a:t>
            </a:r>
            <a:r>
              <a:rPr lang="ru-RU" dirty="0" smtClean="0"/>
              <a:t> – природа: земля, родная природа, красивые поляны; хорошо пахнет цветами, можно ехать за березовым соком;</a:t>
            </a:r>
          </a:p>
          <a:p>
            <a:r>
              <a:rPr lang="ru-RU" i="1" dirty="0" smtClean="0"/>
              <a:t>Родина</a:t>
            </a:r>
            <a:r>
              <a:rPr lang="ru-RU" dirty="0" smtClean="0"/>
              <a:t> – родные просторы: она большая, кажется, что она бесконечная, тут хватит места всем, и воздуха много дает…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197956"/>
            <a:ext cx="90170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«Нарисуй Родину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»: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рисунки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детей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России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Китая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9" y="2309206"/>
            <a:ext cx="1797267" cy="158428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Рисунки юных россиян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prepod\Downloads\китайские дети\китайские дети\IMG_9185.JPG"/>
          <p:cNvPicPr>
            <a:picLocks noChangeAspect="1" noChangeArrowheads="1"/>
          </p:cNvPicPr>
          <p:nvPr/>
        </p:nvPicPr>
        <p:blipFill rotWithShape="1">
          <a:blip r:embed="rId2" cstate="print">
            <a:lum bright="-3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19" b="9038"/>
          <a:stretch/>
        </p:blipFill>
        <p:spPr bwMode="auto">
          <a:xfrm>
            <a:off x="3062544" y="4661635"/>
            <a:ext cx="2773945" cy="18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repod\Downloads\китайские дети\китайские дети\IMG_9169.JPG"/>
          <p:cNvPicPr>
            <a:picLocks noChangeAspect="1" noChangeArrowheads="1"/>
          </p:cNvPicPr>
          <p:nvPr/>
        </p:nvPicPr>
        <p:blipFill rotWithShape="1">
          <a:blip r:embed="rId4" cstate="print">
            <a:lum bright="-3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6"/>
          <a:stretch/>
        </p:blipFill>
        <p:spPr bwMode="auto">
          <a:xfrm>
            <a:off x="8329544" y="4601916"/>
            <a:ext cx="27579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497" y="1676424"/>
            <a:ext cx="2879892" cy="2159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1"/>
          <a:stretch/>
        </p:blipFill>
        <p:spPr>
          <a:xfrm>
            <a:off x="2691030" y="1786759"/>
            <a:ext cx="2870154" cy="20119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lum bright="-10000"/>
          </a:blip>
          <a:stretch>
            <a:fillRect/>
          </a:stretch>
        </p:blipFill>
        <p:spPr>
          <a:xfrm>
            <a:off x="5740280" y="1764303"/>
            <a:ext cx="2867025" cy="2066925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95538" y="4736010"/>
            <a:ext cx="2061059" cy="158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rgbClr val="C00000"/>
                </a:solidFill>
              </a:rPr>
              <a:t>Рисунки китайских детей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lum bright="-20000"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40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3" r="6139" b="5584"/>
          <a:stretch/>
        </p:blipFill>
        <p:spPr>
          <a:xfrm rot="5400000">
            <a:off x="5793267" y="4411256"/>
            <a:ext cx="2589192" cy="1800000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687902" y="3516262"/>
            <a:ext cx="2870154" cy="44746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/>
              <a:t>Деревья и лес</a:t>
            </a:r>
            <a:endParaRPr lang="ru-RU" sz="2000" i="1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740279" y="3536595"/>
            <a:ext cx="2870154" cy="44746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/>
              <a:t>Мост через речку</a:t>
            </a:r>
            <a:endParaRPr lang="ru-RU" sz="2000" i="1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8962368" y="3614629"/>
            <a:ext cx="2883021" cy="44746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/>
              <a:t>Мой дом</a:t>
            </a:r>
            <a:endParaRPr lang="ru-RU" sz="2000" i="1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51338" y="6221349"/>
            <a:ext cx="2773945" cy="44746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/>
              <a:t>Флаг Китая и народ</a:t>
            </a:r>
            <a:endParaRPr lang="ru-RU" sz="2000" i="1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079493" y="6365407"/>
            <a:ext cx="2112007" cy="321143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/>
              <a:t>Шанхайская башня</a:t>
            </a:r>
            <a:endParaRPr lang="ru-RU" sz="1800" i="1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8282087" y="6281857"/>
            <a:ext cx="2757947" cy="44746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/>
              <a:t>Площадь Т</a:t>
            </a:r>
            <a:r>
              <a:rPr lang="ru-RU" sz="2000" i="1" dirty="0" smtClean="0"/>
              <a:t>яньаньмэнь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9338" y="1825625"/>
            <a:ext cx="7854462" cy="4351338"/>
          </a:xfrm>
        </p:spPr>
        <p:txBody>
          <a:bodyPr/>
          <a:lstStyle/>
          <a:p>
            <a:r>
              <a:rPr lang="ru-RU" dirty="0" smtClean="0"/>
              <a:t>Ставя задачу воспитания у маленьких граждан России ценностного отношения к Родине, </a:t>
            </a:r>
          </a:p>
          <a:p>
            <a:r>
              <a:rPr lang="ru-RU" dirty="0" smtClean="0"/>
              <a:t>создавая базу для формирования патриотических чувств, </a:t>
            </a:r>
          </a:p>
          <a:p>
            <a:r>
              <a:rPr lang="ru-RU" dirty="0" smtClean="0"/>
              <a:t>необходимо опираться на более или менее выраженные </a:t>
            </a:r>
            <a:r>
              <a:rPr lang="ru-RU" i="1" dirty="0" smtClean="0"/>
              <a:t>явления, объекты, образы</a:t>
            </a:r>
            <a:r>
              <a:rPr lang="ru-RU" dirty="0" smtClean="0"/>
              <a:t>,             прямо и опосредованно связанные с Родиной как понятием и как явлением.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любить родину?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http://pict.belvedor.com/e/a2/ea2a6ddee21a41814c70b4b266394ae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0539"/>
            <a:ext cx="3598982" cy="3598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243" y="3135085"/>
            <a:ext cx="4679757" cy="3474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12" y="3917123"/>
            <a:ext cx="7575370" cy="270509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Матрица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Матрешки:  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говорим о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России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7886" y="533811"/>
            <a:ext cx="603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считаем, что образом, который раскроет понятие Родины у детей, должна стать матрешка, помогающая увидеть богатую культуру, наследие и будущее нашей страны. </a:t>
            </a:r>
          </a:p>
          <a:p>
            <a:r>
              <a:rPr lang="ru-RU" sz="2800" dirty="0" smtClean="0"/>
              <a:t>Матрешка – уникальная фигура, которая является одновременно символом и многомерности, и единства</a:t>
            </a:r>
            <a:endParaRPr lang="ru-RU" sz="2800" dirty="0"/>
          </a:p>
        </p:txBody>
      </p:sp>
      <p:pic>
        <p:nvPicPr>
          <p:cNvPr id="30722" name="Picture 2" descr="http://www.atorus.ru/public/ator/data/7cac6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418012" y="550092"/>
            <a:ext cx="4558937" cy="253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21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1192</Words>
  <Application>Microsoft Office PowerPoint</Application>
  <PresentationFormat>Произвольный</PresentationFormat>
  <Paragraphs>88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любить родину?</vt:lpstr>
      <vt:lpstr>О патриотическом воспитании  в период дошкольного детства</vt:lpstr>
      <vt:lpstr>Слайд 3</vt:lpstr>
      <vt:lpstr>Мы провели необычное исследование в детских садах  г. Екатеринбурга (Россия)  и  г. Чанчунь (провинции Цзилинь, Китай)</vt:lpstr>
      <vt:lpstr>Слайд 5</vt:lpstr>
      <vt:lpstr>Слайд 6</vt:lpstr>
      <vt:lpstr>«Нарисуй Родину»:  рисунки детей России и Китая</vt:lpstr>
      <vt:lpstr>Как любить родину?</vt:lpstr>
      <vt:lpstr>Матрица Матрешки:   говорим о России  </vt:lpstr>
      <vt:lpstr>Матрица Матрешки – говорим о России</vt:lpstr>
      <vt:lpstr>Матрица Матрешки – говорим о России</vt:lpstr>
      <vt:lpstr>Матрица Матрешки – говорим о России</vt:lpstr>
      <vt:lpstr>Слайд 13</vt:lpstr>
      <vt:lpstr>Слайд 14</vt:lpstr>
      <vt:lpstr>Перспектива и продолжение</vt:lpstr>
      <vt:lpstr>Социальная значимость программы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Матрица матрешки - говорим о России: школа для детей и взрослых</dc:title>
  <dc:creator>Светлана Белоусова</dc:creator>
  <cp:lastModifiedBy>User276</cp:lastModifiedBy>
  <cp:revision>132</cp:revision>
  <dcterms:created xsi:type="dcterms:W3CDTF">2018-06-12T12:43:35Z</dcterms:created>
  <dcterms:modified xsi:type="dcterms:W3CDTF">2018-12-06T08:59:12Z</dcterms:modified>
</cp:coreProperties>
</file>