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98" r:id="rId2"/>
    <p:sldId id="347" r:id="rId3"/>
    <p:sldId id="349" r:id="rId4"/>
    <p:sldId id="319" r:id="rId5"/>
    <p:sldId id="320" r:id="rId6"/>
    <p:sldId id="306" r:id="rId7"/>
    <p:sldId id="350" r:id="rId8"/>
    <p:sldId id="307" r:id="rId9"/>
    <p:sldId id="351" r:id="rId10"/>
    <p:sldId id="308" r:id="rId11"/>
    <p:sldId id="309" r:id="rId12"/>
    <p:sldId id="310" r:id="rId13"/>
    <p:sldId id="312" r:id="rId14"/>
    <p:sldId id="321" r:id="rId15"/>
    <p:sldId id="352" r:id="rId16"/>
    <p:sldId id="353" r:id="rId17"/>
    <p:sldId id="322" r:id="rId18"/>
    <p:sldId id="323" r:id="rId19"/>
    <p:sldId id="326" r:id="rId20"/>
    <p:sldId id="329" r:id="rId21"/>
    <p:sldId id="330" r:id="rId22"/>
    <p:sldId id="337" r:id="rId23"/>
    <p:sldId id="339" r:id="rId24"/>
    <p:sldId id="340" r:id="rId25"/>
    <p:sldId id="390" r:id="rId26"/>
    <p:sldId id="356" r:id="rId27"/>
    <p:sldId id="362" r:id="rId28"/>
    <p:sldId id="361" r:id="rId29"/>
    <p:sldId id="360" r:id="rId30"/>
    <p:sldId id="359" r:id="rId31"/>
    <p:sldId id="391" r:id="rId32"/>
    <p:sldId id="358" r:id="rId33"/>
    <p:sldId id="357" r:id="rId34"/>
    <p:sldId id="366" r:id="rId35"/>
    <p:sldId id="367" r:id="rId36"/>
    <p:sldId id="388" r:id="rId37"/>
    <p:sldId id="365" r:id="rId38"/>
    <p:sldId id="364" r:id="rId39"/>
    <p:sldId id="363" r:id="rId40"/>
    <p:sldId id="373" r:id="rId41"/>
    <p:sldId id="378" r:id="rId42"/>
    <p:sldId id="374" r:id="rId43"/>
    <p:sldId id="375" r:id="rId44"/>
    <p:sldId id="376" r:id="rId45"/>
    <p:sldId id="392" r:id="rId46"/>
    <p:sldId id="368" r:id="rId47"/>
    <p:sldId id="393" r:id="rId48"/>
    <p:sldId id="369" r:id="rId49"/>
    <p:sldId id="387" r:id="rId50"/>
    <p:sldId id="386" r:id="rId51"/>
    <p:sldId id="372" r:id="rId52"/>
    <p:sldId id="371" r:id="rId53"/>
    <p:sldId id="396" r:id="rId54"/>
    <p:sldId id="394" r:id="rId55"/>
    <p:sldId id="395" r:id="rId56"/>
    <p:sldId id="402" r:id="rId57"/>
    <p:sldId id="398" r:id="rId58"/>
    <p:sldId id="399" r:id="rId59"/>
    <p:sldId id="401" r:id="rId60"/>
    <p:sldId id="400" r:id="rId61"/>
    <p:sldId id="397" r:id="rId62"/>
    <p:sldId id="370" r:id="rId63"/>
    <p:sldId id="389" r:id="rId64"/>
    <p:sldId id="346" r:id="rId65"/>
    <p:sldId id="354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1" d="100"/>
        <a:sy n="3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1A74E-63B3-4DD1-8416-3078C1293D08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4B5AD-52BD-4311-A15F-494FA64710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025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107EC2-4B88-418F-BEA1-D3D708E5A7E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B5AD-52BD-4311-A15F-494FA64710A0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82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591D6-7CD0-4A93-AEDC-D642FE3B9A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281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01" name="WordArt 9"/>
          <p:cNvSpPr>
            <a:spLocks noChangeArrowheads="1" noChangeShapeType="1" noTextEdit="1"/>
          </p:cNvSpPr>
          <p:nvPr/>
        </p:nvSpPr>
        <p:spPr bwMode="auto">
          <a:xfrm rot="301296">
            <a:off x="2907900" y="422293"/>
            <a:ext cx="5413375" cy="170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105497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Добрый </a:t>
            </a:r>
            <a:r>
              <a:rPr lang="ru-RU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105497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вечер!</a:t>
            </a:r>
            <a:endParaRPr lang="ru-RU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105497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38603" name="Picture 11" descr="1193496288_karlson_mobilers_ru_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988840"/>
            <a:ext cx="4838700" cy="4200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71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8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6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143625" cy="6429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i="1" dirty="0" smtClean="0">
                <a:solidFill>
                  <a:srgbClr val="C00000"/>
                </a:solidFill>
              </a:rPr>
              <a:t>        Мышление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19459" name="Текст 2"/>
          <p:cNvSpPr>
            <a:spLocks noGrp="1"/>
          </p:cNvSpPr>
          <p:nvPr>
            <p:ph type="body" idx="1"/>
          </p:nvPr>
        </p:nvSpPr>
        <p:spPr>
          <a:xfrm>
            <a:off x="827584" y="1340768"/>
            <a:ext cx="7358063" cy="5076056"/>
          </a:xfrm>
        </p:spPr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rgbClr val="0070C0"/>
                </a:solidFill>
              </a:rPr>
              <a:t>К семи годам ребёнок должен: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C00000"/>
                </a:solidFill>
              </a:rPr>
              <a:t>Объединять предметы в группы по определённым признакам.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C00000"/>
                </a:solidFill>
              </a:rPr>
              <a:t>Находить закономерность в построении ряда предметов.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C00000"/>
                </a:solidFill>
              </a:rPr>
              <a:t>Выделять предмет, не подходящий к общим признакам.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C00000"/>
                </a:solidFill>
              </a:rPr>
              <a:t>Уметь выстроить последовательность событий и составлять связный рассказ по картинкам.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C00000"/>
                </a:solidFill>
              </a:rPr>
              <a:t>Решать логические задачи.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C00000"/>
                </a:solidFill>
              </a:rPr>
              <a:t>Сравнивать предметы друг с другом, находить сходства и различия между ними.</a:t>
            </a:r>
          </a:p>
        </p:txBody>
      </p:sp>
    </p:spTree>
    <p:extLst>
      <p:ext uri="{BB962C8B-B14F-4D97-AF65-F5344CB8AC3E}">
        <p14:creationId xmlns:p14="http://schemas.microsoft.com/office/powerpoint/2010/main" val="28661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5000625" cy="5715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i="1" dirty="0" smtClean="0">
                <a:solidFill>
                  <a:srgbClr val="C00000"/>
                </a:solidFill>
              </a:rPr>
              <a:t>Восприятие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20483" name="Текст 2"/>
          <p:cNvSpPr>
            <a:spLocks noGrp="1"/>
          </p:cNvSpPr>
          <p:nvPr>
            <p:ph type="body" idx="1"/>
          </p:nvPr>
        </p:nvSpPr>
        <p:spPr>
          <a:xfrm>
            <a:off x="179512" y="1196752"/>
            <a:ext cx="8429625" cy="4714875"/>
          </a:xfrm>
        </p:spPr>
        <p:txBody>
          <a:bodyPr/>
          <a:lstStyle/>
          <a:p>
            <a:r>
              <a:rPr lang="ru-RU" sz="2400" b="1" i="1" u="sng" dirty="0" smtClean="0">
                <a:solidFill>
                  <a:srgbClr val="0070C0"/>
                </a:solidFill>
              </a:rPr>
              <a:t>К семи годам ребёнок должен:</a:t>
            </a:r>
          </a:p>
          <a:p>
            <a:endParaRPr lang="ru-RU" sz="2400" b="1" i="1" dirty="0" smtClean="0">
              <a:solidFill>
                <a:srgbClr val="C00000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C00000"/>
                </a:solidFill>
              </a:rPr>
              <a:t>Различать цвет и форму предмета.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C00000"/>
                </a:solidFill>
              </a:rPr>
              <a:t>По силуэту или незначительным деталям определять предмет и различать его по величине, форме, удалённости и пр.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C00000"/>
                </a:solidFill>
              </a:rPr>
              <a:t>Использовать в речи многообразные обозначения пространственных отношений (вниз, направо, налево, на другую сторону).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C00000"/>
                </a:solidFill>
              </a:rPr>
              <a:t>Ориентироваться во времени суток, оценивать разные промежутки времени (неделя, месяц, время года, часы).</a:t>
            </a:r>
          </a:p>
          <a:p>
            <a:endParaRPr lang="ru-RU" b="1" i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60648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C00000"/>
                </a:solidFill>
              </a:rPr>
              <a:t>Воображение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507" name="Текст 2"/>
          <p:cNvSpPr>
            <a:spLocks noGrp="1"/>
          </p:cNvSpPr>
          <p:nvPr>
            <p:ph type="body" idx="1"/>
          </p:nvPr>
        </p:nvSpPr>
        <p:spPr>
          <a:xfrm>
            <a:off x="323528" y="1052736"/>
            <a:ext cx="7416824" cy="532859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	</a:t>
            </a:r>
          </a:p>
          <a:p>
            <a:pPr algn="just"/>
            <a:r>
              <a:rPr lang="ru-RU" sz="2400" b="1" i="1" dirty="0" smtClean="0">
                <a:solidFill>
                  <a:srgbClr val="FF0000"/>
                </a:solidFill>
              </a:rPr>
              <a:t>Воображение развивается и формируется в течение всей жизни.</a:t>
            </a:r>
          </a:p>
          <a:p>
            <a:pPr algn="just"/>
            <a:r>
              <a:rPr lang="ru-RU" sz="2400" b="1" i="1" dirty="0" smtClean="0">
                <a:solidFill>
                  <a:srgbClr val="FF0000"/>
                </a:solidFill>
              </a:rPr>
              <a:t>	Благодаря воображению дети превращают обыденную жизнь в игру. </a:t>
            </a:r>
            <a:r>
              <a:rPr lang="ru-RU" sz="2400" b="1" i="1" dirty="0" smtClean="0">
                <a:solidFill>
                  <a:schemeClr val="tx1"/>
                </a:solidFill>
              </a:rPr>
              <a:t>Фантазия</a:t>
            </a:r>
            <a:r>
              <a:rPr lang="ru-RU" sz="2400" b="1" i="1" dirty="0" smtClean="0">
                <a:solidFill>
                  <a:srgbClr val="FF0000"/>
                </a:solidFill>
              </a:rPr>
              <a:t> ребёнка наиболее полно проявляется в соответствующих видах творческой деятельности и свидетельствует о наличии у ребёнка задатков к ним.</a:t>
            </a:r>
          </a:p>
          <a:p>
            <a:pPr algn="just"/>
            <a:r>
              <a:rPr lang="ru-RU" sz="2400" b="1" i="1" dirty="0" smtClean="0">
                <a:solidFill>
                  <a:srgbClr val="FF0000"/>
                </a:solidFill>
              </a:rPr>
              <a:t>	</a:t>
            </a:r>
            <a:r>
              <a:rPr lang="ru-RU" sz="2400" b="1" i="1" dirty="0" smtClean="0">
                <a:solidFill>
                  <a:schemeClr val="tx1"/>
                </a:solidFill>
              </a:rPr>
              <a:t>Одним из проявлений воображения является мечта</a:t>
            </a:r>
            <a:r>
              <a:rPr lang="ru-RU" sz="2400" b="1" i="1" dirty="0" smtClean="0">
                <a:solidFill>
                  <a:srgbClr val="FF0000"/>
                </a:solidFill>
              </a:rPr>
              <a:t>. Важно, чтобы мечта вызывала у ребёнка стремление к достижению реальной и желаемой цели с помощью собственных усилий.</a:t>
            </a:r>
          </a:p>
          <a:p>
            <a:pPr algn="just"/>
            <a:endParaRPr lang="ru-RU" b="1" i="1" dirty="0" smtClean="0">
              <a:solidFill>
                <a:schemeClr val="tx1"/>
              </a:solidFill>
            </a:endParaRPr>
          </a:p>
          <a:p>
            <a:pPr algn="just"/>
            <a:endParaRPr lang="ru-RU" b="1" i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525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одержимое 2"/>
          <p:cNvSpPr>
            <a:spLocks noGrp="1"/>
          </p:cNvSpPr>
          <p:nvPr>
            <p:ph idx="1"/>
          </p:nvPr>
        </p:nvSpPr>
        <p:spPr>
          <a:xfrm>
            <a:off x="457200" y="357188"/>
            <a:ext cx="6115050" cy="5768975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ru-RU" sz="2400" b="1" dirty="0" smtClean="0"/>
              <a:t>Говоря о психологической готовности важно отметить </a:t>
            </a:r>
            <a:r>
              <a:rPr lang="ru-RU" sz="2800" b="1" dirty="0" smtClean="0">
                <a:solidFill>
                  <a:srgbClr val="C00000"/>
                </a:solidFill>
              </a:rPr>
              <a:t>отношение ребенка со сверстниками.</a:t>
            </a:r>
          </a:p>
          <a:p>
            <a:pPr algn="ctr" eaLnBrk="1" hangingPunct="1">
              <a:buFont typeface="Arial" pitchFamily="34" charset="0"/>
              <a:buNone/>
            </a:pPr>
            <a:endParaRPr lang="ru-RU" sz="2400" b="1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ru-RU" sz="2400" dirty="0" smtClean="0"/>
              <a:t> Должны быть развиты такие качества личности, которые помогли бы общаться и взаимодействовать со сверстниками, уступать в одних обстоятельствах и не уступать в других. </a:t>
            </a:r>
          </a:p>
          <a:p>
            <a:pPr eaLnBrk="1" hangingPunct="1"/>
            <a:r>
              <a:rPr lang="ru-RU" sz="2400" dirty="0" smtClean="0">
                <a:solidFill>
                  <a:srgbClr val="FF0000"/>
                </a:solidFill>
              </a:rPr>
              <a:t>Каждый ребенок должен уметь быть членом детского общества и совместно действовать с другими детьми.</a:t>
            </a:r>
            <a:br>
              <a:rPr lang="ru-RU" sz="2400" dirty="0" smtClean="0">
                <a:solidFill>
                  <a:srgbClr val="FF0000"/>
                </a:solidFill>
              </a:rPr>
            </a:br>
            <a:endParaRPr lang="ru-RU" sz="2400" dirty="0" smtClean="0">
              <a:solidFill>
                <a:srgbClr val="FF0000"/>
              </a:solidFill>
            </a:endParaRPr>
          </a:p>
        </p:txBody>
      </p:sp>
      <p:pic>
        <p:nvPicPr>
          <p:cNvPr id="23555" name="Picture 2" descr="D:\Мои документы\Картинки и открытки\Готовы ли к школе 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996952"/>
            <a:ext cx="22145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429500" cy="8572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i="1" dirty="0" smtClean="0">
                <a:solidFill>
                  <a:srgbClr val="C00000"/>
                </a:solidFill>
              </a:rPr>
              <a:t/>
            </a:r>
            <a:br>
              <a:rPr lang="ru-RU" sz="2400" i="1" dirty="0" smtClean="0">
                <a:solidFill>
                  <a:srgbClr val="C00000"/>
                </a:solidFill>
              </a:rPr>
            </a:br>
            <a:r>
              <a:rPr lang="ru-RU" sz="2700" i="1" dirty="0" smtClean="0">
                <a:solidFill>
                  <a:srgbClr val="C00000"/>
                </a:solidFill>
              </a:rPr>
              <a:t>Интеллектуальная</a:t>
            </a:r>
            <a:r>
              <a:rPr lang="ru-RU" sz="2400" i="1" dirty="0" smtClean="0">
                <a:solidFill>
                  <a:srgbClr val="C00000"/>
                </a:solidFill>
              </a:rPr>
              <a:t> готовность - это</a:t>
            </a:r>
            <a:br>
              <a:rPr lang="ru-RU" sz="2400" i="1" dirty="0" smtClean="0">
                <a:solidFill>
                  <a:srgbClr val="C0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143375" y="1571625"/>
            <a:ext cx="4429125" cy="492918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65176" indent="-265176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000" b="1" i="1" dirty="0" smtClean="0">
              <a:solidFill>
                <a:srgbClr val="C00000"/>
              </a:solidFill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Ориентировка ребенка в окружающем.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Запас знаний, усвоенных в системе.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Желание узнавать новое, любознательность.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Развитие образных представлений.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Развитие речи и мышления в соответствии с возрастной нормой.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Смысловое запоминание.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0244" name="Содержимое 6" descr="1221463800_0lik_ru_otr_0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1643063"/>
            <a:ext cx="3371850" cy="4572000"/>
          </a:xfrm>
          <a:solidFill>
            <a:srgbClr val="F3EADE"/>
          </a:solidFill>
        </p:spPr>
      </p:pic>
    </p:spTree>
    <p:extLst>
      <p:ext uri="{BB962C8B-B14F-4D97-AF65-F5344CB8AC3E}">
        <p14:creationId xmlns:p14="http://schemas.microsoft.com/office/powerpoint/2010/main" val="345644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 поступлении в школу детям дают задачку: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284784"/>
            <a:ext cx="7499176" cy="5573216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dirty="0"/>
              <a:t>КОРОВА - 2</a:t>
            </a:r>
          </a:p>
          <a:p>
            <a:r>
              <a:rPr lang="ru-RU" dirty="0"/>
              <a:t> ОВЦА - 2</a:t>
            </a:r>
          </a:p>
          <a:p>
            <a:r>
              <a:rPr lang="ru-RU" dirty="0"/>
              <a:t> СВИНЬЯ - 3</a:t>
            </a:r>
          </a:p>
          <a:p>
            <a:r>
              <a:rPr lang="ru-RU" dirty="0"/>
              <a:t> СОБАКА - 3</a:t>
            </a:r>
          </a:p>
          <a:p>
            <a:r>
              <a:rPr lang="ru-RU" dirty="0"/>
              <a:t> КОШКА - 3</a:t>
            </a:r>
          </a:p>
          <a:p>
            <a:r>
              <a:rPr lang="ru-RU" dirty="0"/>
              <a:t> УТКА - 3</a:t>
            </a:r>
          </a:p>
          <a:p>
            <a:r>
              <a:rPr lang="ru-RU" dirty="0"/>
              <a:t> КУКУШКА - 4</a:t>
            </a:r>
          </a:p>
          <a:p>
            <a:r>
              <a:rPr lang="ru-RU" dirty="0"/>
              <a:t> ЛОШАДЬ - 5</a:t>
            </a:r>
          </a:p>
          <a:p>
            <a:r>
              <a:rPr lang="ru-RU" dirty="0"/>
              <a:t> ПЕТУХ - 8</a:t>
            </a:r>
          </a:p>
          <a:p>
            <a:endParaRPr lang="ru-RU" dirty="0"/>
          </a:p>
          <a:p>
            <a:r>
              <a:rPr lang="ru-RU" dirty="0"/>
              <a:t>Что тогда ОСЛИК?</a:t>
            </a:r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7007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КОРОВА - </a:t>
            </a:r>
            <a:r>
              <a:rPr lang="ru-RU" dirty="0" err="1"/>
              <a:t>му</a:t>
            </a:r>
            <a:endParaRPr lang="ru-RU" dirty="0"/>
          </a:p>
          <a:p>
            <a:r>
              <a:rPr lang="ru-RU" dirty="0"/>
              <a:t> ОВЦА - </a:t>
            </a:r>
            <a:r>
              <a:rPr lang="ru-RU" dirty="0" err="1"/>
              <a:t>бе</a:t>
            </a:r>
            <a:endParaRPr lang="ru-RU" dirty="0"/>
          </a:p>
          <a:p>
            <a:r>
              <a:rPr lang="ru-RU" dirty="0"/>
              <a:t> СВИНЬЯ - хрю</a:t>
            </a:r>
          </a:p>
          <a:p>
            <a:r>
              <a:rPr lang="ru-RU" dirty="0"/>
              <a:t> СОБАКА - гав</a:t>
            </a:r>
          </a:p>
          <a:p>
            <a:r>
              <a:rPr lang="ru-RU" dirty="0"/>
              <a:t> КОШКА - мяу</a:t>
            </a:r>
          </a:p>
          <a:p>
            <a:r>
              <a:rPr lang="ru-RU" dirty="0"/>
              <a:t> УТКА - кря</a:t>
            </a:r>
          </a:p>
          <a:p>
            <a:r>
              <a:rPr lang="ru-RU" dirty="0"/>
              <a:t> КУКУШКА - куку</a:t>
            </a:r>
          </a:p>
          <a:p>
            <a:r>
              <a:rPr lang="ru-RU" dirty="0"/>
              <a:t> ЛОШАДЬ - </a:t>
            </a:r>
            <a:r>
              <a:rPr lang="ru-RU" dirty="0" err="1"/>
              <a:t>игого</a:t>
            </a:r>
            <a:endParaRPr lang="ru-RU" dirty="0"/>
          </a:p>
          <a:p>
            <a:r>
              <a:rPr lang="ru-RU" dirty="0"/>
              <a:t> ПЕТУХ - кукареку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7944" y="1556792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ОСЛИК – </a:t>
            </a:r>
            <a:r>
              <a:rPr lang="ru-RU" dirty="0" err="1" smtClean="0"/>
              <a:t>иа</a:t>
            </a: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Ответ: 2. Посчитайте количество букв в звуках, издаваемых животными.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218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643812" cy="100012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FF0000"/>
                </a:solidFill>
              </a:rPr>
              <a:t>Мотивационная    готовность - это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63" y="2000250"/>
            <a:ext cx="4714875" cy="378618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/>
              <a:t>   </a:t>
            </a:r>
            <a:r>
              <a:rPr lang="ru-RU" sz="2000" b="1" dirty="0" smtClean="0">
                <a:solidFill>
                  <a:srgbClr val="C00000"/>
                </a:solidFill>
              </a:rPr>
              <a:t>Наличие у ребенка познавательных интересов: 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000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любит книги;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любит решать задачки и кроссворды и др. интеллектуальные задания;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любознателен;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 задает много вопросов.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000" dirty="0" smtClean="0"/>
          </a:p>
        </p:txBody>
      </p:sp>
      <p:pic>
        <p:nvPicPr>
          <p:cNvPr id="11268" name="Содержимое 4" descr="1222791427_c410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13" y="1785938"/>
            <a:ext cx="3333750" cy="4500562"/>
          </a:xfrm>
        </p:spPr>
      </p:pic>
    </p:spTree>
    <p:extLst>
      <p:ext uri="{BB962C8B-B14F-4D97-AF65-F5344CB8AC3E}">
        <p14:creationId xmlns:p14="http://schemas.microsoft.com/office/powerpoint/2010/main" val="7138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884368" cy="92868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Признаки познавательной активности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63" y="1785938"/>
            <a:ext cx="4286250" cy="450056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Ребенок занимается умственной деятельностью.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Предпочитает сам найти ответ на загадку, вопрос.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Просит почитать книги, дослушивает до конца.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Положительно относится к занятиям, связанными с умственным напряжением.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 Часто задает вопросы, в т.ч. вопросы-цепочки.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Дожидается ответа на поставленный вопрос.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000" dirty="0"/>
          </a:p>
        </p:txBody>
      </p:sp>
      <p:pic>
        <p:nvPicPr>
          <p:cNvPr id="12292" name="Содержимое 4" descr="1220501215_umen.gif"/>
          <p:cNvPicPr>
            <a:picLocks noGrp="1" noChangeAspect="1"/>
          </p:cNvPicPr>
          <p:nvPr>
            <p:ph sz="half" idx="2"/>
          </p:nvPr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9188" y="2000250"/>
            <a:ext cx="3681412" cy="3929063"/>
          </a:xfrm>
        </p:spPr>
      </p:pic>
    </p:spTree>
    <p:extLst>
      <p:ext uri="{BB962C8B-B14F-4D97-AF65-F5344CB8AC3E}">
        <p14:creationId xmlns:p14="http://schemas.microsoft.com/office/powerpoint/2010/main" val="1190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926387" cy="15001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</a:t>
            </a:r>
            <a:r>
              <a:rPr lang="ru-RU" sz="2800" dirty="0" smtClean="0">
                <a:solidFill>
                  <a:srgbClr val="FF0000"/>
                </a:solidFill>
              </a:rPr>
              <a:t>Волевая готовность означает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умение сдерживать  и контролировать поведение, а так  же: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2571750"/>
            <a:ext cx="5214937" cy="371475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000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Умение сознательно подчинять свои действия правилу.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Умение ориентироваться на заданную систему требований.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Умение внимательно слушать говорящего и точно выполнять задания.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000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000" dirty="0"/>
          </a:p>
        </p:txBody>
      </p:sp>
      <p:pic>
        <p:nvPicPr>
          <p:cNvPr id="15364" name="Рисунок 3" descr="1222791425_c41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428875"/>
            <a:ext cx="24193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74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Тема родительского собрания: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ГОТОВНОСТЬ РЕБЕНКА К ШКОЛЕ: </a:t>
            </a: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ступень от дошкольника </a:t>
            </a:r>
            <a:r>
              <a:rPr lang="ru-RU" b="1" i="1" smtClean="0">
                <a:solidFill>
                  <a:srgbClr val="002060"/>
                </a:solidFill>
                <a:latin typeface="Georgia" pitchFamily="18" charset="0"/>
              </a:rPr>
              <a:t>к школьнику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2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500937" cy="121443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	</a:t>
            </a:r>
            <a:r>
              <a:rPr lang="ru-RU" sz="2800" dirty="0" smtClean="0">
                <a:solidFill>
                  <a:srgbClr val="FF0000"/>
                </a:solidFill>
              </a:rPr>
              <a:t>Социальные страхи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	</a:t>
            </a:r>
            <a:r>
              <a:rPr lang="ru-RU" sz="2800" i="1" dirty="0" smtClean="0">
                <a:solidFill>
                  <a:srgbClr val="FF0000"/>
                </a:solidFill>
              </a:rPr>
              <a:t>старших дошкольников</a:t>
            </a:r>
            <a:endParaRPr lang="ru-RU" sz="2800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75" y="2643188"/>
            <a:ext cx="4000500" cy="350043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000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Страх ошибки на уроке.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000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Страх насмешки сверстников.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000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 Страх наказания и утраты расположения взрослых.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000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000" dirty="0"/>
          </a:p>
        </p:txBody>
      </p:sp>
      <p:pic>
        <p:nvPicPr>
          <p:cNvPr id="18436" name="Рисунок 3" descr="252331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071688"/>
            <a:ext cx="287178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7339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42938"/>
            <a:ext cx="7429500" cy="92868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C00000"/>
                </a:solidFill>
              </a:rPr>
              <a:t>Физическая</a:t>
            </a:r>
            <a:r>
              <a:rPr lang="ru-RU" sz="28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 </a:t>
            </a:r>
            <a:r>
              <a:rPr lang="ru-RU" sz="2800" dirty="0" smtClean="0">
                <a:solidFill>
                  <a:srgbClr val="C00000"/>
                </a:solidFill>
              </a:rPr>
              <a:t>готовность  включает: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357688" y="1857375"/>
            <a:ext cx="4286250" cy="442912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Состояние здоровья.</a:t>
            </a:r>
            <a:endParaRPr lang="ru-RU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Физическое развитие.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Развитие анализаторных систем.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Развитие мелких групп мышц.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Координация движений в соответствии с возрастной нормой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 Готовность организма ребенка к  учебным нагрузкам.</a:t>
            </a:r>
            <a:endParaRPr lang="ru-RU" sz="2000" dirty="0"/>
          </a:p>
        </p:txBody>
      </p:sp>
      <p:pic>
        <p:nvPicPr>
          <p:cNvPr id="19460" name="Рисунок 3" descr="1222791352_c41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928813"/>
            <a:ext cx="382905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66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571500"/>
            <a:ext cx="7429500" cy="1071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70C0"/>
                </a:solidFill>
              </a:rPr>
              <a:t>		 </a:t>
            </a:r>
            <a:r>
              <a:rPr lang="ru-RU" sz="2400" dirty="0" smtClean="0">
                <a:solidFill>
                  <a:srgbClr val="0070C0"/>
                </a:solidFill>
              </a:rPr>
              <a:t>Адаптация ребенка к школе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25603" name="Текст 2"/>
          <p:cNvSpPr>
            <a:spLocks noGrp="1"/>
          </p:cNvSpPr>
          <p:nvPr>
            <p:ph type="body" idx="2"/>
          </p:nvPr>
        </p:nvSpPr>
        <p:spPr>
          <a:xfrm>
            <a:off x="6715125" y="2071688"/>
            <a:ext cx="1795463" cy="4071937"/>
          </a:xfrm>
        </p:spPr>
        <p:txBody>
          <a:bodyPr/>
          <a:lstStyle/>
          <a:p>
            <a:pPr marL="17463" marR="0"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71500" y="1857375"/>
            <a:ext cx="6072188" cy="42862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Меняется социальная позиция ребенка: он становится учеником.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Происходит смена ведущей деятельности.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Меняется его социальное окружение. Успешность зависит от позиции среди сверстников.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Проблема сдерживания двигательной активности. 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2000" dirty="0" smtClean="0"/>
              <a:t>Возникновение специфических реакций: страхи, срывы, повышенная слезливость, заторможенность.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000" dirty="0"/>
          </a:p>
        </p:txBody>
      </p:sp>
      <p:pic>
        <p:nvPicPr>
          <p:cNvPr id="25605" name="Рисунок 5" descr="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1857375"/>
            <a:ext cx="1928813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Рисунок 6" descr="deti00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85750"/>
            <a:ext cx="17145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9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572375" cy="8953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</a:rPr>
              <a:t>	Какова цена учебных достижений?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7651" name="Текст 2"/>
          <p:cNvSpPr>
            <a:spLocks noGrp="1"/>
          </p:cNvSpPr>
          <p:nvPr>
            <p:ph type="body" idx="2"/>
          </p:nvPr>
        </p:nvSpPr>
        <p:spPr>
          <a:xfrm>
            <a:off x="5538788" y="1785938"/>
            <a:ext cx="2971800" cy="4000500"/>
          </a:xfrm>
        </p:spPr>
        <p:txBody>
          <a:bodyPr/>
          <a:lstStyle/>
          <a:p>
            <a:pPr marL="17463" marR="0"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00063" y="1643063"/>
            <a:ext cx="4714875" cy="47244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C00000"/>
                </a:solidFill>
              </a:rPr>
              <a:t>Признаки переутомления: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dirty="0" smtClean="0">
              <a:solidFill>
                <a:srgbClr val="0070C0"/>
              </a:solidFill>
            </a:endParaRP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Нарушение сна.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Нарушение аппетита.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Плохое самочувствие.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Нарушение памяти: забывчивость, потеря вещей, рассеянность, запинки в речи.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Суетливость, неточность в движениях.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Капризы, излишняя подвижность и агрессивность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000" dirty="0" smtClean="0"/>
              <a:t>Уставший вид.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000" dirty="0" smtClean="0"/>
          </a:p>
          <a:p>
            <a:pPr marL="265176" indent="-265176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1219805204_shokola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3" y="1643063"/>
            <a:ext cx="3462337" cy="4714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4135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63" y="533400"/>
            <a:ext cx="7439025" cy="75247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	</a:t>
            </a:r>
            <a:r>
              <a:rPr lang="ru-RU" dirty="0" smtClean="0">
                <a:solidFill>
                  <a:srgbClr val="C00000"/>
                </a:solidFill>
              </a:rPr>
              <a:t>РОДИТЕЛЬ ГОТОВ К ШКОЛЕ если…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00438" y="1571625"/>
            <a:ext cx="5010150" cy="471487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17463" marR="0" eaLnBrk="1" hangingPunct="1">
              <a:spcBef>
                <a:spcPct val="0"/>
              </a:spcBef>
              <a:defRPr/>
            </a:pPr>
            <a:r>
              <a:rPr lang="ru-RU" sz="1800" dirty="0" smtClean="0"/>
              <a:t> </a:t>
            </a:r>
          </a:p>
          <a:p>
            <a:pPr marL="17463" marR="0" eaLnBrk="1" hangingPunct="1"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ru-RU" sz="2000" dirty="0" smtClean="0"/>
              <a:t>Жертвовать своим личным временем  и некоторыми привычками.</a:t>
            </a:r>
          </a:p>
          <a:p>
            <a:pPr marL="17463" marR="0" eaLnBrk="1" hangingPunct="1"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ru-RU" sz="2000" dirty="0" smtClean="0"/>
              <a:t> Сдерживать свои эмоции.</a:t>
            </a:r>
          </a:p>
          <a:p>
            <a:pPr marL="17463" marR="0" eaLnBrk="1" hangingPunct="1"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ru-RU" sz="2000" dirty="0" smtClean="0"/>
              <a:t> Не кричать, не унижать и не обижать.</a:t>
            </a:r>
          </a:p>
          <a:p>
            <a:pPr marL="17463" marR="0" eaLnBrk="1" hangingPunct="1"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ru-RU" sz="2000" dirty="0" smtClean="0"/>
              <a:t> Не сравнивать своего ребенка с другими детьми.</a:t>
            </a:r>
          </a:p>
          <a:p>
            <a:pPr marL="17463" marR="0" eaLnBrk="1" hangingPunct="1"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ru-RU" sz="2000" dirty="0" smtClean="0"/>
              <a:t> Не наказывать ребенка без причины.</a:t>
            </a:r>
          </a:p>
          <a:p>
            <a:pPr marL="17463" marR="0" eaLnBrk="1" hangingPunct="1"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ru-RU" sz="2000" dirty="0" smtClean="0"/>
              <a:t> Всегда встречать ребенка из школы с улыбкой.</a:t>
            </a:r>
          </a:p>
          <a:p>
            <a:pPr marL="17463" marR="0" eaLnBrk="1" hangingPunct="1"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ru-RU" sz="2000" dirty="0" smtClean="0"/>
              <a:t> Быть щедрым на похвалу за достигнутые результаты.</a:t>
            </a:r>
          </a:p>
          <a:p>
            <a:pPr marL="17463" marR="0" eaLnBrk="1" hangingPunct="1">
              <a:spcBef>
                <a:spcPct val="0"/>
              </a:spcBef>
              <a:buFont typeface="Wingdings" pitchFamily="2" charset="2"/>
              <a:buChar char="q"/>
              <a:defRPr/>
            </a:pPr>
            <a:endParaRPr lang="ru-RU" sz="2000" dirty="0" smtClean="0"/>
          </a:p>
        </p:txBody>
      </p:sp>
      <p:pic>
        <p:nvPicPr>
          <p:cNvPr id="28676" name="Содержимое 8" descr="5972282e64cbt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1714500"/>
            <a:ext cx="2714625" cy="4071938"/>
          </a:xfrm>
        </p:spPr>
      </p:pic>
    </p:spTree>
    <p:extLst>
      <p:ext uri="{BB962C8B-B14F-4D97-AF65-F5344CB8AC3E}">
        <p14:creationId xmlns:p14="http://schemas.microsoft.com/office/powerpoint/2010/main" val="314784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51" name="Содержимое 3" descr="a3a785c6d3e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538781" y="2636912"/>
            <a:ext cx="4071966" cy="181588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РЕЧЕВАЯ </a:t>
            </a:r>
            <a:r>
              <a:rPr lang="ru-RU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ГОТОВНОСТЬ К ШКОЛЕ – </a:t>
            </a:r>
            <a:br>
              <a:rPr lang="ru-RU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ru-RU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КАК ЗАЛОГ УСПЕШНОГО 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ОБУЧЕНИЯ</a:t>
            </a:r>
            <a:endParaRPr lang="ru-RU" sz="2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145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40568" y="177281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i="1" dirty="0" smtClean="0">
                <a:solidFill>
                  <a:srgbClr val="002060"/>
                </a:solidFill>
                <a:latin typeface="Georgia" pitchFamily="18" charset="0"/>
              </a:rPr>
              <a:t>Умеет ли ваш ребенок говорить?</a:t>
            </a:r>
            <a:endParaRPr lang="ru-RU" sz="6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52536" y="90872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dirty="0" smtClean="0">
                <a:solidFill>
                  <a:srgbClr val="002060"/>
                </a:solidFill>
                <a:latin typeface="Georgia" pitchFamily="18" charset="0"/>
              </a:rPr>
              <a:t>Готовность или неготовность ребенка к началу школьного обучения определяется уровнем его речевого развития</a:t>
            </a:r>
            <a:endParaRPr lang="ru-RU" sz="44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2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Человеческая речь: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</a:rPr>
              <a:t>Устная</a:t>
            </a:r>
          </a:p>
          <a:p>
            <a:r>
              <a:rPr lang="ru-RU" sz="4800" b="1" i="1" dirty="0" smtClean="0">
                <a:solidFill>
                  <a:srgbClr val="002060"/>
                </a:solidFill>
              </a:rPr>
              <a:t>Письменная (чтение и письмо)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solidFill>
                  <a:srgbClr val="002060"/>
                </a:solidFill>
                <a:latin typeface="Georgia" pitchFamily="18" charset="0"/>
              </a:rPr>
              <a:t>Чем лучше развита у ребенка ко времени поступления в школу устная речь, тем легче ему овладеть чтением и письмом</a:t>
            </a:r>
            <a:endParaRPr lang="ru-RU" sz="40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87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В чем же суть «Готовности»?</a:t>
            </a:r>
            <a:endParaRPr lang="ru-RU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Готовность – это определенный уровень психологического развития человека. </a:t>
            </a:r>
            <a:r>
              <a:rPr lang="ru-RU" dirty="0" smtClean="0">
                <a:solidFill>
                  <a:srgbClr val="FF0000"/>
                </a:solidFill>
              </a:rPr>
              <a:t>НЕ </a:t>
            </a:r>
            <a:r>
              <a:rPr lang="ru-RU" dirty="0" smtClean="0"/>
              <a:t>набор некоторых умений и навыков, а целостное и довольно сложное образование.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3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08720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52536" y="105273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solidFill>
                  <a:srgbClr val="002060"/>
                </a:solidFill>
                <a:latin typeface="Georgia" pitchFamily="18" charset="0"/>
              </a:rPr>
              <a:t>Даже самые незначительные отклонения в развитии речи дошкольника нужно успеть заметить и преодолеть до начала обучения грамоте</a:t>
            </a:r>
            <a:endParaRPr lang="ru-RU" sz="40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IMG_130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0"/>
            <a:ext cx="6754189" cy="68631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5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Как определить: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96552" y="206084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dirty="0" smtClean="0">
                <a:solidFill>
                  <a:srgbClr val="002060"/>
                </a:solidFill>
                <a:latin typeface="Georgia" pitchFamily="18" charset="0"/>
              </a:rPr>
              <a:t>Насколько высока речевая готовность к школе Вашего ребенка?</a:t>
            </a:r>
            <a:endParaRPr lang="ru-RU" sz="44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8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909" y="260648"/>
            <a:ext cx="889248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Правильность произношения.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Дефекты звукопроизношения обычно отражаются на письме.</a:t>
            </a:r>
          </a:p>
          <a:p>
            <a:pPr marL="0" indent="0" algn="ctr">
              <a:buNone/>
            </a:pP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До начала обучения грамоте ребенок должен научиться правильно и четко произносить все звуки</a:t>
            </a: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0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5" y="476672"/>
            <a:ext cx="8964488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Georgia" pitchFamily="18" charset="0"/>
              </a:rPr>
              <a:t>Речевой (фонематический )слух</a:t>
            </a:r>
            <a:endParaRPr lang="ru-RU" sz="3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i="1" dirty="0" smtClean="0">
                <a:solidFill>
                  <a:srgbClr val="002060"/>
                </a:solidFill>
                <a:latin typeface="Georgia" pitchFamily="18" charset="0"/>
              </a:rPr>
              <a:t>Умение слышать и различать, дифференцировать звуки родного языка</a:t>
            </a:r>
            <a:endParaRPr lang="ru-RU" sz="44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8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95288" y="1341438"/>
            <a:ext cx="8353425" cy="21605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Oval 3"/>
          <p:cNvSpPr>
            <a:spLocks noChangeArrowheads="1"/>
          </p:cNvSpPr>
          <p:nvPr/>
        </p:nvSpPr>
        <p:spPr bwMode="auto">
          <a:xfrm>
            <a:off x="3348038" y="4221163"/>
            <a:ext cx="2663825" cy="24479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4340" name="Picture 5" descr="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484313"/>
            <a:ext cx="11811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a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773238"/>
            <a:ext cx="22320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a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700213"/>
            <a:ext cx="1441450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20" name="Text Box 8"/>
          <p:cNvSpPr txBox="1">
            <a:spLocks noChangeArrowheads="1"/>
          </p:cNvSpPr>
          <p:nvPr/>
        </p:nvSpPr>
        <p:spPr bwMode="auto">
          <a:xfrm>
            <a:off x="4140200" y="4724400"/>
            <a:ext cx="100806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8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pic>
        <p:nvPicPr>
          <p:cNvPr id="14344" name="Picture 4" descr="a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15065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15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 descr="00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st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2219325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09600" y="304800"/>
            <a:ext cx="7848600" cy="15636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>
                <a:latin typeface="Comic Sans MS" pitchFamily="66" charset="0"/>
              </a:rPr>
              <a:t>Назови картинку. Выбери цифру, соответствующую количеству звуков в слове.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267200" y="3352800"/>
            <a:ext cx="533400" cy="833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/>
              <a:t>1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5029200" y="3352800"/>
            <a:ext cx="533400" cy="833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/>
              <a:t>2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791200" y="3352800"/>
            <a:ext cx="533400" cy="833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/>
              <a:t>3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6477000" y="3352800"/>
            <a:ext cx="533400" cy="833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/>
              <a:t>4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7239000" y="3352800"/>
            <a:ext cx="609600" cy="833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/>
              <a:t>5</a:t>
            </a:r>
          </a:p>
        </p:txBody>
      </p:sp>
      <p:sp>
        <p:nvSpPr>
          <p:cNvPr id="7180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543800" y="5943600"/>
            <a:ext cx="914400" cy="533400"/>
          </a:xfrm>
          <a:prstGeom prst="actionButtonForwardNext">
            <a:avLst/>
          </a:prstGeom>
          <a:solidFill>
            <a:srgbClr val="EEF16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57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уз непра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му неправ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му неправ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1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муз пра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му неправ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</p:childTnLst>
        </p:cTn>
      </p:par>
    </p:tnLst>
    <p:bldLst>
      <p:bldP spid="7175" grpId="0" animBg="1"/>
      <p:bldP spid="7176" grpId="0" animBg="1"/>
      <p:bldP spid="7177" grpId="0" animBg="1"/>
      <p:bldP spid="7178" grpId="0" animBg="1"/>
      <p:bldP spid="717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Умение различать звуки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Четкое различение на слух всех звуков речи является одной из необходимых предпосылок овладения грамотой;</a:t>
            </a:r>
          </a:p>
          <a:p>
            <a:pPr marL="0" indent="0">
              <a:buNone/>
            </a:pPr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Запись любого слова предполагает умение определить каждый входящий в его состав звук и обозначить его соответствующей буквой.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76672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i="1" dirty="0" smtClean="0">
                <a:solidFill>
                  <a:srgbClr val="002060"/>
                </a:solidFill>
                <a:latin typeface="Georgia" pitchFamily="18" charset="0"/>
              </a:rPr>
              <a:t>Дети должны знать и правильно употреблять термины «звук», «слог», «слово», «предложение», звуки гласный, согласный, звонкий, глухой, твердый, мягкий.</a:t>
            </a:r>
            <a:endParaRPr lang="ru-RU" sz="44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Словарный запас ребенка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От 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3000</a:t>
            </a: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 до 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7000</a:t>
            </a: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 слов (нижний предел – 2000, высший предел до 10000)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В нем должны быть представлены основные части речи: существительные, прилагательные, глаголы, числительные, местоимения, наречия, предлоги, сочинительные и подчинительные союзы.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3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500063"/>
            <a:ext cx="7600900" cy="92868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Готовность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к школе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4750" y="1785938"/>
            <a:ext cx="5072063" cy="457200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 fontScale="92500" lnSpcReduction="10000"/>
          </a:bodyPr>
          <a:lstStyle/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включает в себя несколько компонентов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600" b="1" dirty="0" smtClean="0">
                <a:solidFill>
                  <a:srgbClr val="C00000"/>
                </a:solidFill>
              </a:rPr>
              <a:t>Психологическая готовность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i="1" dirty="0" smtClean="0">
                <a:solidFill>
                  <a:srgbClr val="0070C0"/>
                </a:solidFill>
              </a:rPr>
              <a:t>Интеллектуальная, мотивационная, волевая, коммуникативная</a:t>
            </a: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</a:rPr>
              <a:t>Физическая готовность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	</a:t>
            </a:r>
            <a:r>
              <a:rPr lang="ru-RU" sz="2400" i="1" dirty="0" smtClean="0">
                <a:solidFill>
                  <a:srgbClr val="0070C0"/>
                </a:solidFill>
              </a:rPr>
              <a:t>Здоровье, моторика рук, движения, возраст</a:t>
            </a: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</a:rPr>
              <a:t>Специальная готовность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i="1" dirty="0" smtClean="0">
                <a:solidFill>
                  <a:srgbClr val="0070C0"/>
                </a:solidFill>
              </a:rPr>
              <a:t>Чтение, счет, учебные умения</a:t>
            </a:r>
            <a:endParaRPr lang="en-US" sz="2400" i="1" dirty="0" smtClean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8196" name="Picture 2" descr="C:\Program Files\Microsoft Office\CLIPART\PUB60COR\AN00790_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785938"/>
            <a:ext cx="3286125" cy="428625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21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ои док_На_D\ирина николаевна\предшкольное образ\развиваем память\стр 1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0EF"/>
              </a:clrFrom>
              <a:clrTo>
                <a:srgbClr val="FAF0EF">
                  <a:alpha val="0"/>
                </a:srgbClr>
              </a:clrTo>
            </a:clrChange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t="3983" r="10980" b="66592"/>
          <a:stretch>
            <a:fillRect/>
          </a:stretch>
        </p:blipFill>
        <p:spPr bwMode="auto">
          <a:xfrm>
            <a:off x="642938" y="928688"/>
            <a:ext cx="79438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7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ru-RU" dirty="0" smtClean="0"/>
              <a:t>                              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5102225" y="2564904"/>
            <a:ext cx="4041775" cy="3951288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002060"/>
                </a:solidFill>
                <a:latin typeface="Georgia" pitchFamily="18" charset="0"/>
              </a:rPr>
              <a:t>Осень какая?</a:t>
            </a:r>
            <a:endParaRPr lang="ru-RU" sz="60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6388" name="Picture 4" descr="Картинка 1 сентября на сай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8" y="1700808"/>
            <a:ext cx="48260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9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91313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Рисунок 7" descr="1l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8572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7" descr="1l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143625"/>
            <a:ext cx="8572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2241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Кирилл\Рабочий стол\МАМА\детские сады,фото\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1170000"/>
            <a:ext cx="3912382" cy="5688000"/>
          </a:xfrm>
          <a:prstGeom prst="rect">
            <a:avLst/>
          </a:prstGeom>
          <a:noFill/>
        </p:spPr>
      </p:pic>
      <p:pic>
        <p:nvPicPr>
          <p:cNvPr id="4099" name="Picture 3" descr="C:\Documents and Settings\Кирилл\Рабочий стол\МАМА\детские сады,фото\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4876" y="1000108"/>
            <a:ext cx="4209673" cy="5688000"/>
          </a:xfrm>
          <a:prstGeom prst="rect">
            <a:avLst/>
          </a:prstGeom>
          <a:noFill/>
        </p:spPr>
      </p:pic>
      <p:sp>
        <p:nvSpPr>
          <p:cNvPr id="4" name="Овал 3">
            <a:hlinkClick r:id="" action="ppaction://hlinkshowjump?jump=nextslide"/>
          </p:cNvPr>
          <p:cNvSpPr/>
          <p:nvPr/>
        </p:nvSpPr>
        <p:spPr>
          <a:xfrm>
            <a:off x="8001024" y="14285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1472" y="0"/>
            <a:ext cx="5661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Зимой погода </a:t>
            </a:r>
            <a:r>
              <a:rPr lang="ru-RU" sz="4000" b="1" dirty="0" smtClean="0">
                <a:solidFill>
                  <a:srgbClr val="FF0000"/>
                </a:solidFill>
              </a:rPr>
              <a:t>холодная,</a:t>
            </a:r>
          </a:p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А летом…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8926" y="642918"/>
            <a:ext cx="2048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тёплая.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4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Кирилл\Рабочий стол\МАМА\Антонимы\16ca7fdc3b5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28662" y="1278000"/>
            <a:ext cx="3779762" cy="5580000"/>
          </a:xfrm>
          <a:prstGeom prst="rect">
            <a:avLst/>
          </a:prstGeom>
          <a:noFill/>
        </p:spPr>
      </p:pic>
      <p:pic>
        <p:nvPicPr>
          <p:cNvPr id="6147" name="Picture 3" descr="C:\Documents and Settings\Кирилл\Рабочий стол\МАМА\Антонимы\a103ac48739f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72066" y="2428868"/>
            <a:ext cx="3338506" cy="3744000"/>
          </a:xfrm>
          <a:prstGeom prst="rect">
            <a:avLst/>
          </a:prstGeom>
          <a:noFill/>
        </p:spPr>
      </p:pic>
      <p:sp>
        <p:nvSpPr>
          <p:cNvPr id="4" name="Овал 3">
            <a:hlinkClick r:id="" action="ppaction://hlinkshowjump?jump=nextslide"/>
          </p:cNvPr>
          <p:cNvSpPr/>
          <p:nvPr/>
        </p:nvSpPr>
        <p:spPr>
          <a:xfrm>
            <a:off x="8072462" y="14285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57488" y="357166"/>
            <a:ext cx="3954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Молоко </a:t>
            </a:r>
            <a:r>
              <a:rPr lang="ru-RU" sz="4000" b="1" dirty="0" smtClean="0">
                <a:solidFill>
                  <a:srgbClr val="FF0000"/>
                </a:solidFill>
              </a:rPr>
              <a:t>жидкое,</a:t>
            </a:r>
          </a:p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А сметана…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3570" y="1000108"/>
            <a:ext cx="1951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густая.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00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229600" cy="1295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i="1" u="sng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Упражнение 1</a:t>
            </a:r>
            <a:r>
              <a:rPr lang="ru-RU" sz="360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.  Задание: Определите где клубок?</a:t>
            </a:r>
            <a:r>
              <a:rPr lang="ru-RU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br>
              <a:rPr lang="ru-RU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</a:br>
            <a:endParaRPr lang="ru-RU" smtClean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grpSp>
        <p:nvGrpSpPr>
          <p:cNvPr id="15363" name="Group 9"/>
          <p:cNvGrpSpPr>
            <a:grpSpLocks/>
          </p:cNvGrpSpPr>
          <p:nvPr/>
        </p:nvGrpSpPr>
        <p:grpSpPr bwMode="auto">
          <a:xfrm>
            <a:off x="250825" y="2349500"/>
            <a:ext cx="8642350" cy="3024188"/>
            <a:chOff x="1958" y="7642"/>
            <a:chExt cx="7380" cy="1482"/>
          </a:xfrm>
        </p:grpSpPr>
        <p:pic>
          <p:nvPicPr>
            <p:cNvPr id="1536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" y="7642"/>
              <a:ext cx="3338" cy="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51"/>
            <a:stretch>
              <a:fillRect/>
            </a:stretch>
          </p:blipFill>
          <p:spPr bwMode="auto">
            <a:xfrm>
              <a:off x="5738" y="7783"/>
              <a:ext cx="3600" cy="1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58765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Грамматика родного языка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solidFill>
                  <a:srgbClr val="002060"/>
                </a:solidFill>
                <a:latin typeface="Georgia" pitchFamily="18" charset="0"/>
              </a:rPr>
              <a:t>Грамматической системой словоизменения ребенок с нормально развивающейся речью обычно овладевает к 4 годам, а системой словообразования - к семи.</a:t>
            </a:r>
            <a:endParaRPr lang="ru-RU" sz="40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ru-RU" dirty="0" smtClean="0"/>
              <a:t>ДОЕХАЛ МЕТРОМ</a:t>
            </a:r>
          </a:p>
          <a:p>
            <a:r>
              <a:rPr lang="ru-RU" dirty="0" smtClean="0"/>
              <a:t>ПОД ПАЛЬТОМ – СВИТЕР</a:t>
            </a:r>
          </a:p>
          <a:p>
            <a:r>
              <a:rPr lang="ru-RU" dirty="0" smtClean="0"/>
              <a:t>ГОРЯЧЕЕ КОФЕ</a:t>
            </a:r>
          </a:p>
          <a:p>
            <a:r>
              <a:rPr lang="ru-RU" dirty="0" smtClean="0"/>
              <a:t>ЛОЖИТЬ КАРАНДАШ</a:t>
            </a:r>
          </a:p>
          <a:p>
            <a:r>
              <a:rPr lang="ru-RU" dirty="0" smtClean="0"/>
              <a:t>БЕЖИ БЫСТРЕЕ</a:t>
            </a:r>
          </a:p>
          <a:p>
            <a:r>
              <a:rPr lang="ru-RU" dirty="0" smtClean="0"/>
              <a:t>ВЕЛОСИПЕДНИК – ЧЕЛОВЕК, КОТОРЫЙ ЕДЕТ НА ВЕЛОСИПЕДЕ</a:t>
            </a:r>
          </a:p>
        </p:txBody>
      </p:sp>
    </p:spTree>
    <p:extLst>
      <p:ext uri="{BB962C8B-B14F-4D97-AF65-F5344CB8AC3E}">
        <p14:creationId xmlns:p14="http://schemas.microsoft.com/office/powerpoint/2010/main" val="30682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Владение связной речью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Связная речь – это развернутые высказывание, которые позволяют четко и последовательно выражать ребенку свои мысли и чувства.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Без свободного владения связной речью процесс школьного обучения немыслим.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9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Мои док_На_D\ирина николаевна\предшкольное образ\развиваем память\стр 2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8F7"/>
              </a:clrFrom>
              <a:clrTo>
                <a:srgbClr val="FFF8F7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35358" r="9853" b="22069"/>
          <a:stretch>
            <a:fillRect/>
          </a:stretch>
        </p:blipFill>
        <p:spPr bwMode="auto">
          <a:xfrm>
            <a:off x="714375" y="500063"/>
            <a:ext cx="71437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Рисунок 7" descr="1l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8572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7" descr="1l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000750"/>
            <a:ext cx="8572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5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88" y="500063"/>
            <a:ext cx="7286625" cy="92868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C00000"/>
                </a:solidFill>
              </a:rPr>
              <a:t>   Психологическая готовность - это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500" y="1714500"/>
            <a:ext cx="5357813" cy="4572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65176" indent="-265176" eaLnBrk="1" fontAlgn="auto" hangingPunct="1">
              <a:spcAft>
                <a:spcPts val="0"/>
              </a:spcAft>
              <a:defRPr/>
            </a:pPr>
            <a:r>
              <a:rPr lang="ru-RU" sz="2000" dirty="0" smtClean="0"/>
              <a:t>   Необходимый и </a:t>
            </a:r>
            <a:r>
              <a:rPr lang="ru-RU" sz="2400" b="1" dirty="0" smtClean="0">
                <a:solidFill>
                  <a:srgbClr val="FF0000"/>
                </a:solidFill>
              </a:rPr>
              <a:t>достаточный уровень психического развития </a:t>
            </a:r>
            <a:r>
              <a:rPr lang="ru-RU" sz="2000" dirty="0" smtClean="0"/>
              <a:t>ребенка для освоения школьной учебной программы в условиях обучения в коллективе сверстников.</a:t>
            </a:r>
          </a:p>
          <a:p>
            <a:pPr marL="265176" indent="-265176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          </a:t>
            </a:r>
            <a:endParaRPr lang="ru-RU" sz="1800" b="1" dirty="0" smtClean="0">
              <a:solidFill>
                <a:srgbClr val="FF0000"/>
              </a:solidFill>
            </a:endParaRPr>
          </a:p>
          <a:p>
            <a:pPr marL="265176" indent="-265176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Быстрая и безболезненная адаптация в начале учебного года</a:t>
            </a:r>
            <a:r>
              <a:rPr lang="ru-RU" sz="2000" dirty="0" smtClean="0"/>
              <a:t>.</a:t>
            </a:r>
          </a:p>
          <a:p>
            <a:pPr marL="265176" indent="-265176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Успешное усвоение школьного материала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9220" name="Рисунок 4" descr="1220266612_1-sentjabrj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643063"/>
            <a:ext cx="27860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28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785813"/>
            <a:ext cx="8685212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Рисунок 7" descr="1l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8572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7" descr="1l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143625"/>
            <a:ext cx="8572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62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Georgia" pitchFamily="18" charset="0"/>
              </a:rPr>
              <a:t>Наличие у первоклассников даже слабых отклонений в фонематическом и лексическом развитии ведет к серьезным проблемам в усвоении программ общеобразовательной школы.</a:t>
            </a:r>
            <a:endParaRPr lang="ru-RU" sz="3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47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Какие занятия в детском саду развивают речь ребенка?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Логопедические занятия:</a:t>
            </a:r>
          </a:p>
          <a:p>
            <a:pPr>
              <a:buFontTx/>
              <a:buChar char="-"/>
            </a:pPr>
            <a:r>
              <a:rPr lang="ru-RU" dirty="0" smtClean="0"/>
              <a:t>Индивидуальные  - занятия по звукопроизношению</a:t>
            </a:r>
          </a:p>
          <a:p>
            <a:pPr>
              <a:buFontTx/>
              <a:buChar char="-"/>
            </a:pPr>
            <a:r>
              <a:rPr lang="ru-RU" dirty="0" smtClean="0"/>
              <a:t>Подгрупповые – занятия по развитию словаря и грамматического строя речи</a:t>
            </a:r>
          </a:p>
          <a:p>
            <a:pPr>
              <a:buFontTx/>
              <a:buChar char="-"/>
            </a:pPr>
            <a:r>
              <a:rPr lang="ru-RU" dirty="0" smtClean="0"/>
              <a:t>Фронтальные – занятия по обучению грамоте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Занятия воспитателя:</a:t>
            </a:r>
          </a:p>
          <a:p>
            <a:pPr>
              <a:buFontTx/>
              <a:buChar char="-"/>
            </a:pPr>
            <a:r>
              <a:rPr lang="ru-RU" dirty="0" smtClean="0"/>
              <a:t>Развитие связной речи</a:t>
            </a:r>
          </a:p>
          <a:p>
            <a:pPr>
              <a:buFontTx/>
              <a:buChar char="-"/>
            </a:pPr>
            <a:r>
              <a:rPr lang="ru-RU" dirty="0" smtClean="0"/>
              <a:t>Чтение художественной литературы</a:t>
            </a:r>
          </a:p>
          <a:p>
            <a:pPr>
              <a:buFontTx/>
              <a:buChar char="-"/>
            </a:pPr>
            <a:r>
              <a:rPr lang="ru-RU" dirty="0" smtClean="0"/>
              <a:t>Закрепление заданий логопеда по всем разделам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3038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73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14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74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" y="0"/>
            <a:ext cx="9139678" cy="6858000"/>
          </a:xfrm>
        </p:spPr>
      </p:pic>
    </p:spTree>
    <p:extLst>
      <p:ext uri="{BB962C8B-B14F-4D97-AF65-F5344CB8AC3E}">
        <p14:creationId xmlns:p14="http://schemas.microsoft.com/office/powerpoint/2010/main" val="20923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1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739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06" y="0"/>
            <a:ext cx="9144000" cy="68580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20472" cy="6615354"/>
          </a:xfrm>
        </p:spPr>
      </p:pic>
    </p:spTree>
    <p:extLst>
      <p:ext uri="{BB962C8B-B14F-4D97-AF65-F5344CB8AC3E}">
        <p14:creationId xmlns:p14="http://schemas.microsoft.com/office/powerpoint/2010/main" val="369850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075" y="188640"/>
            <a:ext cx="7772400" cy="12144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i="1" dirty="0" smtClean="0">
                <a:solidFill>
                  <a:srgbClr val="C00000"/>
                </a:solidFill>
              </a:rPr>
              <a:t>Внимание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17411" name="Текст 2"/>
          <p:cNvSpPr>
            <a:spLocks noGrp="1"/>
          </p:cNvSpPr>
          <p:nvPr>
            <p:ph type="body" idx="1"/>
          </p:nvPr>
        </p:nvSpPr>
        <p:spPr>
          <a:xfrm>
            <a:off x="125413" y="1513681"/>
            <a:ext cx="8501062" cy="4214812"/>
          </a:xfrm>
        </p:spPr>
        <p:txBody>
          <a:bodyPr/>
          <a:lstStyle/>
          <a:p>
            <a:r>
              <a:rPr lang="ru-RU" sz="2400" b="1" i="1" u="sng" dirty="0" smtClean="0">
                <a:solidFill>
                  <a:schemeClr val="accent1"/>
                </a:solidFill>
              </a:rPr>
              <a:t>К семи годам ребёнок должен:</a:t>
            </a:r>
          </a:p>
          <a:p>
            <a:endParaRPr lang="ru-RU" sz="2400" b="1" i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C00000"/>
                </a:solidFill>
              </a:rPr>
              <a:t>Выполнять задания, не отвлекаясь, около </a:t>
            </a:r>
            <a:r>
              <a:rPr lang="ru-RU" sz="2400" b="1" i="1" u="sng" dirty="0" smtClean="0">
                <a:solidFill>
                  <a:srgbClr val="C00000"/>
                </a:solidFill>
              </a:rPr>
              <a:t>20 минут</a:t>
            </a:r>
            <a:r>
              <a:rPr lang="ru-RU" sz="2400" b="1" i="1" dirty="0" smtClean="0">
                <a:solidFill>
                  <a:srgbClr val="C00000"/>
                </a:solidFill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C00000"/>
                </a:solidFill>
              </a:rPr>
              <a:t>Находить </a:t>
            </a:r>
            <a:r>
              <a:rPr lang="ru-RU" sz="2400" b="1" i="1" u="sng" dirty="0" smtClean="0">
                <a:solidFill>
                  <a:srgbClr val="C00000"/>
                </a:solidFill>
              </a:rPr>
              <a:t>10 отличий </a:t>
            </a:r>
            <a:r>
              <a:rPr lang="ru-RU" sz="2400" b="1" i="1" dirty="0" smtClean="0">
                <a:solidFill>
                  <a:srgbClr val="C00000"/>
                </a:solidFill>
              </a:rPr>
              <a:t>между предметами.</a:t>
            </a:r>
          </a:p>
          <a:p>
            <a:pPr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C00000"/>
                </a:solidFill>
              </a:rPr>
              <a:t>Удерживать в поле зрения не менее </a:t>
            </a:r>
            <a:r>
              <a:rPr lang="ru-RU" sz="2400" b="1" i="1" u="sng" dirty="0" smtClean="0">
                <a:solidFill>
                  <a:srgbClr val="C00000"/>
                </a:solidFill>
              </a:rPr>
              <a:t>10 предметов</a:t>
            </a:r>
            <a:r>
              <a:rPr lang="ru-RU" sz="2400" b="1" i="1" dirty="0" smtClean="0">
                <a:solidFill>
                  <a:srgbClr val="C00000"/>
                </a:solidFill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C00000"/>
                </a:solidFill>
              </a:rPr>
              <a:t>Выполнять самостоятельно задания по предложенному образцу.</a:t>
            </a:r>
          </a:p>
          <a:p>
            <a:pPr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C00000"/>
                </a:solidFill>
              </a:rPr>
              <a:t>Копировать в точности узор или движение.</a:t>
            </a:r>
          </a:p>
          <a:p>
            <a:pPr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C00000"/>
                </a:solidFill>
              </a:rPr>
              <a:t>Уметь находить одинаковые предметы.</a:t>
            </a:r>
          </a:p>
        </p:txBody>
      </p:sp>
      <p:pic>
        <p:nvPicPr>
          <p:cNvPr id="17412" name="Picture 2" descr="C:\Documents and Settings\дом\Рабочий стол\НАСОСЫ\смс\83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28625"/>
            <a:ext cx="3262312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22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8678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" y="-11705"/>
            <a:ext cx="9130136" cy="6847602"/>
          </a:xfrm>
        </p:spPr>
      </p:pic>
    </p:spTree>
    <p:extLst>
      <p:ext uri="{BB962C8B-B14F-4D97-AF65-F5344CB8AC3E}">
        <p14:creationId xmlns:p14="http://schemas.microsoft.com/office/powerpoint/2010/main" val="83924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Взаимодействие детского сада и семьи</a:t>
            </a:r>
            <a:r>
              <a:rPr lang="en-US" b="1" i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endParaRPr lang="ru-RU" b="1" i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002060"/>
                </a:solidFill>
                <a:latin typeface="Georgia" pitchFamily="18" charset="0"/>
              </a:rPr>
              <a:t>– </a:t>
            </a: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необходимое условие полноценного речевого развития дошкольников.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Помощь родителей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принесет неоценимую пользу для речевого развития малыша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0091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Georgia" pitchFamily="18" charset="0"/>
              </a:rPr>
              <a:t>Правильная речь – это заслуга не только воспитателя и логопеда, а, прежде всего, Вас – родителей, тех, кому подражают Ваши крохи, для кого Вы – пример, пример не только на данный момент, но и на всю жизнь</a:t>
            </a:r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</a:rPr>
              <a:t>!</a:t>
            </a:r>
            <a:endParaRPr lang="ru-RU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5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571500"/>
            <a:ext cx="8229600" cy="79533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rgbClr val="002060"/>
                </a:solidFill>
                <a:latin typeface="Georgia" pitchFamily="18" charset="0"/>
              </a:rPr>
              <a:t>АНКЕТА ДЛЯ РОДИТЕЛЕЙ</a:t>
            </a:r>
            <a:endParaRPr lang="ru-RU" sz="4000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571625"/>
            <a:ext cx="8229600" cy="5000625"/>
          </a:xfrm>
        </p:spPr>
        <p:txBody>
          <a:bodyPr>
            <a:normAutofit fontScale="40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900" dirty="0" smtClean="0"/>
              <a:t>1</a:t>
            </a:r>
            <a:r>
              <a:rPr lang="ru-RU" sz="3400" dirty="0" smtClean="0"/>
              <a:t>. Знаете ли Вы речевые трудности Вашего ребёнка? Какие? Когда заметили?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dirty="0" smtClean="0"/>
              <a:t>2.Что можете сказать о речи Вашего ребёнка в начале учебного года?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dirty="0" smtClean="0"/>
              <a:t>3.Обращались ли раньше к логопеду? </a:t>
            </a:r>
            <a:r>
              <a:rPr lang="ru-RU" sz="3400" b="1" i="1" dirty="0" smtClean="0"/>
              <a:t>да   нет (подчеркнуть)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i="1" dirty="0" smtClean="0"/>
              <a:t>4.Считаете ли Вы необходимым пребывание ребёнка в логопедической группе?  </a:t>
            </a:r>
            <a:r>
              <a:rPr lang="ru-RU" sz="3400" b="1" i="1" dirty="0" smtClean="0"/>
              <a:t>да   нет (если нет, укажите причины)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dirty="0" smtClean="0"/>
              <a:t>5.Каких результатов Вы ожидаете от логопедических занятий?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dirty="0" smtClean="0"/>
              <a:t>6.Кто, по Вашему мнению, должен заниматься с ребёнком: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dirty="0" smtClean="0"/>
              <a:t>а) </a:t>
            </a:r>
            <a:r>
              <a:rPr lang="ru-RU" sz="3400" b="1" i="1" dirty="0" smtClean="0"/>
              <a:t>только логопед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dirty="0" smtClean="0"/>
              <a:t>б) </a:t>
            </a:r>
            <a:r>
              <a:rPr lang="ru-RU" sz="3400" b="1" i="1" dirty="0" smtClean="0"/>
              <a:t>логопед и педагоги ДОУ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dirty="0" smtClean="0"/>
              <a:t>в) </a:t>
            </a:r>
            <a:r>
              <a:rPr lang="ru-RU" sz="3400" b="1" i="1" dirty="0" smtClean="0"/>
              <a:t>логопед, педагоги ДОУ и родители (нужное подчеркните)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dirty="0" smtClean="0"/>
              <a:t>7.Как часто Вы готовы (имеете возможность) заниматься с ребёнком по заданию логопеда: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dirty="0" smtClean="0"/>
              <a:t>а) </a:t>
            </a:r>
            <a:r>
              <a:rPr lang="ru-RU" sz="3400" b="1" i="1" dirty="0" smtClean="0"/>
              <a:t>один раз в неделю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dirty="0" smtClean="0"/>
              <a:t>б) </a:t>
            </a:r>
            <a:r>
              <a:rPr lang="ru-RU" sz="3400" b="1" i="1" dirty="0" smtClean="0"/>
              <a:t>два раза в неделю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dirty="0" smtClean="0"/>
              <a:t>в) </a:t>
            </a:r>
            <a:r>
              <a:rPr lang="ru-RU" sz="3400" b="1" i="1" dirty="0" smtClean="0"/>
              <a:t>три раза в неделю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dirty="0" smtClean="0"/>
              <a:t>г) </a:t>
            </a:r>
            <a:r>
              <a:rPr lang="ru-RU" sz="3400" b="1" i="1" dirty="0" smtClean="0"/>
              <a:t>по выходным дням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b="1" dirty="0" err="1" smtClean="0"/>
              <a:t>д</a:t>
            </a:r>
            <a:r>
              <a:rPr lang="ru-RU" sz="3400" b="1" dirty="0" smtClean="0"/>
              <a:t>) ежедневно (нужное подчеркните).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dirty="0" smtClean="0"/>
              <a:t>8.Как, по Вашему мнению, развито звукопроизношение у Вашего ребёнка?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dirty="0" smtClean="0"/>
              <a:t>а) </a:t>
            </a:r>
            <a:r>
              <a:rPr lang="ru-RU" sz="3400" b="1" i="1" dirty="0" smtClean="0"/>
              <a:t>хорошо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dirty="0" smtClean="0"/>
              <a:t>б) </a:t>
            </a:r>
            <a:r>
              <a:rPr lang="ru-RU" sz="3400" b="1" i="1" dirty="0" smtClean="0"/>
              <a:t>средне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3400" dirty="0" smtClean="0"/>
              <a:t>в) </a:t>
            </a:r>
            <a:r>
              <a:rPr lang="ru-RU" sz="3400" b="1" i="1" dirty="0" smtClean="0"/>
              <a:t>плохо (нужное подчеркните)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2800" b="1" i="1" dirty="0" smtClean="0"/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800" i="1" dirty="0" smtClean="0"/>
              <a:t>Спасибо за сотрудничество!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33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358062" cy="12144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	</a:t>
            </a:r>
            <a:r>
              <a:rPr lang="ru-RU" i="1" dirty="0" smtClean="0">
                <a:solidFill>
                  <a:srgbClr val="C00000"/>
                </a:solidFill>
              </a:rPr>
              <a:t>Спасибо за внимание!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29699" name="Содержимое 4" descr="8c2e29e827a6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2060848"/>
            <a:ext cx="3643313" cy="3429000"/>
          </a:xfrm>
        </p:spPr>
      </p:pic>
    </p:spTree>
    <p:extLst>
      <p:ext uri="{BB962C8B-B14F-4D97-AF65-F5344CB8AC3E}">
        <p14:creationId xmlns:p14="http://schemas.microsoft.com/office/powerpoint/2010/main" val="19204309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59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214313"/>
            <a:ext cx="3857625" cy="714375"/>
          </a:xfrm>
        </p:spPr>
        <p:txBody>
          <a:bodyPr/>
          <a:lstStyle/>
          <a:p>
            <a:pPr algn="ctr">
              <a:defRPr/>
            </a:pPr>
            <a:r>
              <a:rPr lang="ru-RU" i="1" dirty="0" smtClean="0">
                <a:solidFill>
                  <a:srgbClr val="C00000"/>
                </a:solidFill>
              </a:rPr>
              <a:t>Память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18435" name="Текст 2"/>
          <p:cNvSpPr>
            <a:spLocks noGrp="1"/>
          </p:cNvSpPr>
          <p:nvPr>
            <p:ph type="body" idx="1"/>
          </p:nvPr>
        </p:nvSpPr>
        <p:spPr>
          <a:xfrm>
            <a:off x="30354" y="720853"/>
            <a:ext cx="6858000" cy="478631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1" i="1" u="sng" dirty="0" smtClean="0">
                <a:solidFill>
                  <a:srgbClr val="0070C0"/>
                </a:solidFill>
              </a:rPr>
              <a:t>К семи годам ребёнок должен:</a:t>
            </a:r>
          </a:p>
          <a:p>
            <a:endParaRPr lang="ru-RU" b="1" i="1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i="1" dirty="0" smtClean="0">
                <a:solidFill>
                  <a:srgbClr val="C00000"/>
                </a:solidFill>
              </a:rPr>
              <a:t>Уметь запоминать не менее </a:t>
            </a:r>
            <a:r>
              <a:rPr lang="ru-RU" sz="2200" b="1" i="1" u="sng" dirty="0" smtClean="0">
                <a:solidFill>
                  <a:srgbClr val="C00000"/>
                </a:solidFill>
              </a:rPr>
              <a:t>9-10 предложенных </a:t>
            </a:r>
            <a:r>
              <a:rPr lang="ru-RU" sz="2200" b="1" i="1" dirty="0" smtClean="0">
                <a:solidFill>
                  <a:srgbClr val="C00000"/>
                </a:solidFill>
              </a:rPr>
              <a:t>предметов или названных слов.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i="1" u="sng" dirty="0" smtClean="0">
                <a:solidFill>
                  <a:srgbClr val="C00000"/>
                </a:solidFill>
              </a:rPr>
              <a:t>Рассказывать по памяти стихи</a:t>
            </a:r>
            <a:r>
              <a:rPr lang="ru-RU" sz="2200" b="1" i="1" dirty="0" smtClean="0">
                <a:solidFill>
                  <a:srgbClr val="C00000"/>
                </a:solidFill>
              </a:rPr>
              <a:t>, сказки, рассказы.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i="1" dirty="0" smtClean="0">
                <a:solidFill>
                  <a:srgbClr val="C00000"/>
                </a:solidFill>
              </a:rPr>
              <a:t>Повторять дословно предложения, состоящие из </a:t>
            </a:r>
            <a:r>
              <a:rPr lang="ru-RU" sz="2200" b="1" i="1" u="sng" dirty="0" smtClean="0">
                <a:solidFill>
                  <a:srgbClr val="C00000"/>
                </a:solidFill>
              </a:rPr>
              <a:t>9-10 слов</a:t>
            </a:r>
            <a:r>
              <a:rPr lang="ru-RU" sz="2200" b="1" i="1" dirty="0" smtClean="0">
                <a:solidFill>
                  <a:srgbClr val="C00000"/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i="1" dirty="0" smtClean="0">
                <a:solidFill>
                  <a:srgbClr val="C00000"/>
                </a:solidFill>
              </a:rPr>
              <a:t>Подробно рассказывать по памяти содержание сюжетной картинки.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i="1" u="sng" dirty="0" smtClean="0">
                <a:solidFill>
                  <a:srgbClr val="C00000"/>
                </a:solidFill>
              </a:rPr>
              <a:t>Повторять ряды цифр (от 5 до 7</a:t>
            </a:r>
            <a:r>
              <a:rPr lang="ru-RU" sz="2200" b="1" i="1" dirty="0" smtClean="0">
                <a:solidFill>
                  <a:srgbClr val="C00000"/>
                </a:solidFill>
              </a:rPr>
              <a:t>), запоминая их на слух или зрительно.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b="1" i="1" dirty="0" smtClean="0">
                <a:solidFill>
                  <a:srgbClr val="C00000"/>
                </a:solidFill>
              </a:rPr>
              <a:t>Запоминать </a:t>
            </a:r>
            <a:r>
              <a:rPr lang="ru-RU" sz="2200" b="1" i="1" u="sng" dirty="0" smtClean="0">
                <a:solidFill>
                  <a:srgbClr val="C00000"/>
                </a:solidFill>
              </a:rPr>
              <a:t>расположение игрушек (8-10</a:t>
            </a:r>
            <a:r>
              <a:rPr lang="ru-RU" sz="2200" b="1" i="1" dirty="0" smtClean="0">
                <a:solidFill>
                  <a:srgbClr val="C00000"/>
                </a:solidFill>
              </a:rPr>
              <a:t>), называть по памяти, что где находилось.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28688"/>
            <a:ext cx="18573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61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7121"/>
            <a:ext cx="6641902" cy="6472239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6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548</TotalTime>
  <Words>1525</Words>
  <Application>Microsoft Office PowerPoint</Application>
  <PresentationFormat>Экран (4:3)</PresentationFormat>
  <Paragraphs>245</Paragraphs>
  <Slides>65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Презентация PowerPoint</vt:lpstr>
      <vt:lpstr>Тема родительского собрания:</vt:lpstr>
      <vt:lpstr>В чем же суть «Готовности»?</vt:lpstr>
      <vt:lpstr>Готовность к школе</vt:lpstr>
      <vt:lpstr>   Психологическая готовность - это</vt:lpstr>
      <vt:lpstr> Внимание</vt:lpstr>
      <vt:lpstr>Презентация PowerPoint</vt:lpstr>
      <vt:lpstr>Память</vt:lpstr>
      <vt:lpstr>Презентация PowerPoint</vt:lpstr>
      <vt:lpstr>        Мышление</vt:lpstr>
      <vt:lpstr>Восприятие</vt:lpstr>
      <vt:lpstr>Воображение</vt:lpstr>
      <vt:lpstr>Презентация PowerPoint</vt:lpstr>
      <vt:lpstr> Интеллектуальная готовность - это </vt:lpstr>
      <vt:lpstr>При поступлении в школу детям дают задачку: </vt:lpstr>
      <vt:lpstr>Презентация PowerPoint</vt:lpstr>
      <vt:lpstr>Мотивационная    готовность - это</vt:lpstr>
      <vt:lpstr>Признаки познавательной активности</vt:lpstr>
      <vt:lpstr>     Волевая готовность означает   умение сдерживать  и контролировать поведение, а так  же:</vt:lpstr>
      <vt:lpstr> Социальные страхи   старших дошкольников</vt:lpstr>
      <vt:lpstr>Физическая готовность  включает:</vt:lpstr>
      <vt:lpstr>   Адаптация ребенка к школе</vt:lpstr>
      <vt:lpstr> Какова цена учебных достижений?</vt:lpstr>
      <vt:lpstr> РОДИТЕЛЬ ГОТОВ К ШКОЛЕ если…</vt:lpstr>
      <vt:lpstr>Презентация PowerPoint</vt:lpstr>
      <vt:lpstr>Презентация PowerPoint</vt:lpstr>
      <vt:lpstr>Презентация PowerPoint</vt:lpstr>
      <vt:lpstr>Человеческая речь:</vt:lpstr>
      <vt:lpstr>Презентация PowerPoint</vt:lpstr>
      <vt:lpstr>Презентация PowerPoint</vt:lpstr>
      <vt:lpstr>Презентация PowerPoint</vt:lpstr>
      <vt:lpstr>Как определить:</vt:lpstr>
      <vt:lpstr>Правильность произношения.</vt:lpstr>
      <vt:lpstr>Речевой (фонематический )слух</vt:lpstr>
      <vt:lpstr>Презентация PowerPoint</vt:lpstr>
      <vt:lpstr>Презентация PowerPoint</vt:lpstr>
      <vt:lpstr>Умение различать звуки</vt:lpstr>
      <vt:lpstr>Презентация PowerPoint</vt:lpstr>
      <vt:lpstr>Словарный запас ребенка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 1.  Задание: Определите где клубок?  </vt:lpstr>
      <vt:lpstr>Грамматика родного языка</vt:lpstr>
      <vt:lpstr>Презентация PowerPoint</vt:lpstr>
      <vt:lpstr>Владение связной речью</vt:lpstr>
      <vt:lpstr>Презентация PowerPoint</vt:lpstr>
      <vt:lpstr>Презентация PowerPoint</vt:lpstr>
      <vt:lpstr>Презентация PowerPoint</vt:lpstr>
      <vt:lpstr>Какие занятия в детском саду развивают речь ребенка?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АНКЕТА ДЛЯ РОДИТЕЛЕЙ</vt:lpstr>
      <vt:lpstr>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Васёк</dc:creator>
  <cp:lastModifiedBy>lenovo</cp:lastModifiedBy>
  <cp:revision>47</cp:revision>
  <dcterms:created xsi:type="dcterms:W3CDTF">2012-09-24T15:26:14Z</dcterms:created>
  <dcterms:modified xsi:type="dcterms:W3CDTF">2017-11-01T10:01:19Z</dcterms:modified>
</cp:coreProperties>
</file>